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82" r:id="rId2"/>
  </p:sldMasterIdLst>
  <p:notesMasterIdLst>
    <p:notesMasterId r:id="rId30"/>
  </p:notesMasterIdLst>
  <p:handoutMasterIdLst>
    <p:handoutMasterId r:id="rId31"/>
  </p:handoutMasterIdLst>
  <p:sldIdLst>
    <p:sldId id="270" r:id="rId3"/>
    <p:sldId id="272" r:id="rId4"/>
    <p:sldId id="273" r:id="rId5"/>
    <p:sldId id="286" r:id="rId6"/>
    <p:sldId id="275" r:id="rId7"/>
    <p:sldId id="274" r:id="rId8"/>
    <p:sldId id="279" r:id="rId9"/>
    <p:sldId id="276" r:id="rId10"/>
    <p:sldId id="280" r:id="rId11"/>
    <p:sldId id="287" r:id="rId12"/>
    <p:sldId id="282" r:id="rId13"/>
    <p:sldId id="260" r:id="rId14"/>
    <p:sldId id="261" r:id="rId15"/>
    <p:sldId id="262" r:id="rId16"/>
    <p:sldId id="263" r:id="rId17"/>
    <p:sldId id="291" r:id="rId18"/>
    <p:sldId id="288" r:id="rId19"/>
    <p:sldId id="289" r:id="rId20"/>
    <p:sldId id="264" r:id="rId21"/>
    <p:sldId id="265" r:id="rId22"/>
    <p:sldId id="266" r:id="rId23"/>
    <p:sldId id="285" r:id="rId24"/>
    <p:sldId id="267" r:id="rId25"/>
    <p:sldId id="268" r:id="rId26"/>
    <p:sldId id="277" r:id="rId27"/>
    <p:sldId id="284" r:id="rId28"/>
    <p:sldId id="283" r:id="rId2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7A962A-055F-4E7A-9C82-64FD4C0C0628}">
          <p14:sldIdLst>
            <p14:sldId id="270"/>
            <p14:sldId id="272"/>
            <p14:sldId id="273"/>
            <p14:sldId id="286"/>
            <p14:sldId id="275"/>
            <p14:sldId id="274"/>
            <p14:sldId id="279"/>
            <p14:sldId id="276"/>
            <p14:sldId id="280"/>
            <p14:sldId id="287"/>
            <p14:sldId id="282"/>
            <p14:sldId id="260"/>
            <p14:sldId id="261"/>
            <p14:sldId id="262"/>
            <p14:sldId id="263"/>
            <p14:sldId id="291"/>
            <p14:sldId id="288"/>
            <p14:sldId id="289"/>
            <p14:sldId id="264"/>
            <p14:sldId id="265"/>
            <p14:sldId id="266"/>
            <p14:sldId id="285"/>
            <p14:sldId id="267"/>
            <p14:sldId id="268"/>
            <p14:sldId id="277"/>
            <p14:sldId id="284"/>
            <p14:sldId id="283"/>
          </p14:sldIdLst>
        </p14:section>
      </p14:sectionLst>
    </p:ext>
    <p:ext uri="{EFAFB233-063F-42B5-8137-9DF3F51BA10A}">
      <p15:sldGuideLst xmlns:p15="http://schemas.microsoft.com/office/powerpoint/2012/main">
        <p15:guide id="1" orient="horz" pos="360">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0000"/>
    <a:srgbClr val="414141"/>
    <a:srgbClr val="B9B9B9"/>
    <a:srgbClr val="DDD9C3"/>
    <a:srgbClr val="C4BD97"/>
    <a:srgbClr val="003162"/>
    <a:srgbClr val="888888"/>
    <a:srgbClr val="FF0000"/>
    <a:srgbClr val="D8CF3D"/>
    <a:srgbClr val="00B8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3827" autoAdjust="0"/>
  </p:normalViewPr>
  <p:slideViewPr>
    <p:cSldViewPr snapToGrid="0" snapToObjects="1">
      <p:cViewPr varScale="1">
        <p:scale>
          <a:sx n="88" d="100"/>
          <a:sy n="88" d="100"/>
        </p:scale>
        <p:origin x="1416" y="67"/>
      </p:cViewPr>
      <p:guideLst>
        <p:guide orient="horz" pos="360"/>
        <p:guide pos="575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9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97CB1905-1EEB-6545-B5E2-B70E8868255E}" type="datetimeFigureOut">
              <a:rPr lang="en-US" smtClean="0"/>
              <a:t>2/14/2017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261A396-5F67-764F-9A9A-305152EBE086}" type="slidenum">
              <a:rPr lang="en-US" smtClean="0"/>
              <a:t>‹#›</a:t>
            </a:fld>
            <a:endParaRPr lang="en-US"/>
          </a:p>
        </p:txBody>
      </p:sp>
    </p:spTree>
    <p:extLst>
      <p:ext uri="{BB962C8B-B14F-4D97-AF65-F5344CB8AC3E}">
        <p14:creationId xmlns:p14="http://schemas.microsoft.com/office/powerpoint/2010/main" val="342798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F53F6BF-7462-9046-A2B6-90C29244BD27}" type="datetimeFigureOut">
              <a:rPr lang="en-US" smtClean="0"/>
              <a:t>2/14/2017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4B7DBC5-2A13-CA47-B9EE-6017A92B6B18}" type="slidenum">
              <a:rPr lang="en-US" smtClean="0"/>
              <a:t>‹#›</a:t>
            </a:fld>
            <a:endParaRPr lang="en-US"/>
          </a:p>
        </p:txBody>
      </p:sp>
    </p:spTree>
    <p:extLst>
      <p:ext uri="{BB962C8B-B14F-4D97-AF65-F5344CB8AC3E}">
        <p14:creationId xmlns:p14="http://schemas.microsoft.com/office/powerpoint/2010/main" val="37343686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7823"/>
            <a:ext cx="8082419" cy="1639468"/>
          </a:xfrm>
          <a:prstGeom prst="rect">
            <a:avLst/>
          </a:prstGeom>
        </p:spPr>
        <p:txBody>
          <a:bodyPr>
            <a:noAutofit/>
          </a:bodyPr>
          <a:lstStyle>
            <a:lvl1pPr algn="l">
              <a:defRPr sz="5000">
                <a:solidFill>
                  <a:srgbClr val="E09E19"/>
                </a:solidFill>
              </a:defRPr>
            </a:lvl1pPr>
          </a:lstStyle>
          <a:p>
            <a:r>
              <a:rPr lang="en-US" dirty="0"/>
              <a:t>Click to edit Master title style</a:t>
            </a:r>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rgbClr val="2D63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9053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120052"/>
            <a:ext cx="7766050" cy="945859"/>
          </a:xfrm>
          <a:prstGeom prst="rect">
            <a:avLst/>
          </a:prstGeom>
        </p:spPr>
        <p:txBody>
          <a:bodyPr anchor="t" anchorCtr="0">
            <a:normAutofit/>
          </a:bodyPr>
          <a:lstStyle>
            <a:lvl1pPr>
              <a:defRPr sz="4200" b="1"/>
            </a:lvl1pPr>
          </a:lstStyle>
          <a:p>
            <a:r>
              <a:rPr lang="en-US" dirty="0"/>
              <a:t>Click to edit Master title style</a:t>
            </a:r>
          </a:p>
        </p:txBody>
      </p:sp>
      <p:sp>
        <p:nvSpPr>
          <p:cNvPr id="3" name="Content Placeholder 2"/>
          <p:cNvSpPr>
            <a:spLocks noGrp="1"/>
          </p:cNvSpPr>
          <p:nvPr>
            <p:ph idx="1"/>
          </p:nvPr>
        </p:nvSpPr>
        <p:spPr>
          <a:xfrm>
            <a:off x="482600" y="1202499"/>
            <a:ext cx="7740650" cy="462210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8440420" y="6326236"/>
            <a:ext cx="703580"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4" name="TextBox 3"/>
          <p:cNvSpPr txBox="1"/>
          <p:nvPr userDrawn="1"/>
        </p:nvSpPr>
        <p:spPr>
          <a:xfrm flipH="1">
            <a:off x="2997200" y="6341616"/>
            <a:ext cx="2971800" cy="369332"/>
          </a:xfrm>
          <a:prstGeom prst="rect">
            <a:avLst/>
          </a:prstGeom>
          <a:noFill/>
        </p:spPr>
        <p:txBody>
          <a:bodyPr wrap="square" rtlCol="0">
            <a:spAutoFit/>
          </a:bodyPr>
          <a:lstStyle/>
          <a:p>
            <a:r>
              <a:rPr lang="en-US" dirty="0">
                <a:solidFill>
                  <a:schemeClr val="bg1"/>
                </a:solidFill>
              </a:rPr>
              <a:t>EE232 Discussion </a:t>
            </a:r>
            <a:r>
              <a:rPr lang="en-US" dirty="0" smtClean="0">
                <a:solidFill>
                  <a:schemeClr val="bg1"/>
                </a:solidFill>
              </a:rPr>
              <a:t>2/16/2017</a:t>
            </a:r>
            <a:endParaRPr lang="en-US" dirty="0">
              <a:solidFill>
                <a:schemeClr val="bg1"/>
              </a:solidFill>
            </a:endParaRPr>
          </a:p>
        </p:txBody>
      </p:sp>
    </p:spTree>
    <p:extLst>
      <p:ext uri="{BB962C8B-B14F-4D97-AF65-F5344CB8AC3E}">
        <p14:creationId xmlns:p14="http://schemas.microsoft.com/office/powerpoint/2010/main" val="358130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8325" y="2017295"/>
            <a:ext cx="7772400" cy="1996573"/>
          </a:xfrm>
          <a:prstGeom prst="rect">
            <a:avLst/>
          </a:prstGeom>
        </p:spPr>
        <p:txBody>
          <a:bodyPr anchor="t">
            <a:noAutofit/>
          </a:bodyPr>
          <a:lstStyle>
            <a:lvl1pPr algn="l">
              <a:defRPr sz="4200" b="0" cap="none"/>
            </a:lvl1pPr>
          </a:lstStyle>
          <a:p>
            <a:r>
              <a:rPr lang="en-US" dirty="0"/>
              <a:t>Click to edit master title style</a:t>
            </a:r>
          </a:p>
        </p:txBody>
      </p:sp>
      <p:sp>
        <p:nvSpPr>
          <p:cNvPr id="3" name="Text Placeholder 2"/>
          <p:cNvSpPr>
            <a:spLocks noGrp="1"/>
          </p:cNvSpPr>
          <p:nvPr>
            <p:ph type="body" idx="1"/>
          </p:nvPr>
        </p:nvSpPr>
        <p:spPr>
          <a:xfrm>
            <a:off x="568325" y="1019341"/>
            <a:ext cx="7772400" cy="895685"/>
          </a:xfrm>
          <a:prstGeom prst="rect">
            <a:avLst/>
          </a:prstGeom>
        </p:spPr>
        <p:txBody>
          <a:bodyPr anchor="b">
            <a:normAutofit/>
          </a:bodyPr>
          <a:lstStyle>
            <a:lvl1pPr marL="0" indent="0">
              <a:buNone/>
              <a:defRPr sz="2200">
                <a:solidFill>
                  <a:srgbClr val="2D63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TextBox 7"/>
          <p:cNvSpPr txBox="1"/>
          <p:nvPr userDrawn="1"/>
        </p:nvSpPr>
        <p:spPr>
          <a:xfrm>
            <a:off x="4281623" y="6326236"/>
            <a:ext cx="703580"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9" name="Footer Placeholder 4"/>
          <p:cNvSpPr txBox="1">
            <a:spLocks/>
          </p:cNvSpPr>
          <p:nvPr userDrawn="1"/>
        </p:nvSpPr>
        <p:spPr>
          <a:xfrm>
            <a:off x="2151572" y="6273984"/>
            <a:ext cx="2348159" cy="37606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Lucida Grande"/>
                <a:ea typeface="+mn-ea"/>
                <a:cs typeface="Lucida Grande"/>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dirty="0"/>
              <a:t>11/15/13 | </a:t>
            </a:r>
            <a:r>
              <a:rPr lang="cs-CZ" dirty="0" err="1"/>
              <a:t>Lorem</a:t>
            </a:r>
            <a:r>
              <a:rPr lang="cs-CZ" dirty="0"/>
              <a:t> </a:t>
            </a:r>
            <a:r>
              <a:rPr lang="cs-CZ" dirty="0" err="1"/>
              <a:t>Ipsum</a:t>
            </a:r>
            <a:endParaRPr lang="en-US" dirty="0"/>
          </a:p>
        </p:txBody>
      </p:sp>
    </p:spTree>
    <p:extLst>
      <p:ext uri="{BB962C8B-B14F-4D97-AF65-F5344CB8AC3E}">
        <p14:creationId xmlns:p14="http://schemas.microsoft.com/office/powerpoint/2010/main" val="168753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8174"/>
            <a:ext cx="3717925" cy="4346531"/>
          </a:xfrm>
          <a:prstGeom prst="rect">
            <a:avLst/>
          </a:prstGeo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0"/>
          </p:nvPr>
        </p:nvSpPr>
        <p:spPr>
          <a:xfrm>
            <a:off x="4175125" y="1528175"/>
            <a:ext cx="3746500" cy="4346531"/>
          </a:xfrm>
          <a:prstGeom prst="rect">
            <a:avLst/>
          </a:prstGeom>
        </p:spPr>
        <p:txBody>
          <a:bodyPr/>
          <a:lstStyle>
            <a:lvl1pPr>
              <a:defRPr sz="2200">
                <a:solidFill>
                  <a:srgbClr val="2D637F"/>
                </a:solidFill>
              </a:defRPr>
            </a:lvl1pPr>
            <a:lvl2pPr>
              <a:defRPr sz="2000">
                <a:solidFill>
                  <a:srgbClr val="2D637F"/>
                </a:solidFill>
              </a:defRPr>
            </a:lvl2pPr>
            <a:lvl3pPr>
              <a:defRPr sz="1800">
                <a:solidFill>
                  <a:srgbClr val="2D637F"/>
                </a:solidFill>
              </a:defRPr>
            </a:lvl3pPr>
            <a:lvl4pPr>
              <a:defRPr sz="1600">
                <a:solidFill>
                  <a:srgbClr val="2D637F"/>
                </a:solidFill>
              </a:defRPr>
            </a:lvl4pPr>
            <a:lvl5pPr>
              <a:defRPr sz="1400">
                <a:solidFill>
                  <a:srgbClr val="2D637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281623" y="6326236"/>
            <a:ext cx="703580"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10" name="Footer Placeholder 4"/>
          <p:cNvSpPr txBox="1">
            <a:spLocks/>
          </p:cNvSpPr>
          <p:nvPr userDrawn="1"/>
        </p:nvSpPr>
        <p:spPr>
          <a:xfrm>
            <a:off x="2151572" y="6273984"/>
            <a:ext cx="2348159" cy="37606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Lucida Grande"/>
                <a:ea typeface="+mn-ea"/>
                <a:cs typeface="Lucida Grande"/>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dirty="0"/>
              <a:t>11/15/13 | </a:t>
            </a:r>
            <a:r>
              <a:rPr lang="cs-CZ" dirty="0" err="1"/>
              <a:t>Lorem</a:t>
            </a:r>
            <a:r>
              <a:rPr lang="cs-CZ" dirty="0"/>
              <a:t> </a:t>
            </a:r>
            <a:r>
              <a:rPr lang="cs-CZ" dirty="0" err="1"/>
              <a:t>Ipsum</a:t>
            </a:r>
            <a:endParaRPr lang="en-US" dirty="0"/>
          </a:p>
        </p:txBody>
      </p:sp>
      <p:sp>
        <p:nvSpPr>
          <p:cNvPr id="11" name="Title 1"/>
          <p:cNvSpPr>
            <a:spLocks noGrp="1"/>
          </p:cNvSpPr>
          <p:nvPr>
            <p:ph type="title"/>
          </p:nvPr>
        </p:nvSpPr>
        <p:spPr>
          <a:xfrm>
            <a:off x="469900" y="253402"/>
            <a:ext cx="7766050" cy="1150353"/>
          </a:xfrm>
          <a:prstGeom prst="rect">
            <a:avLst/>
          </a:prstGeom>
        </p:spPr>
        <p:txBody>
          <a:bodyPr>
            <a:normAutofit/>
          </a:bodyPr>
          <a:lstStyle>
            <a:lvl1pPr>
              <a:defRPr sz="4200"/>
            </a:lvl1pPr>
          </a:lstStyle>
          <a:p>
            <a:r>
              <a:rPr lang="en-US" dirty="0"/>
              <a:t>Click to edit Master title style</a:t>
            </a:r>
          </a:p>
        </p:txBody>
      </p:sp>
    </p:spTree>
    <p:extLst>
      <p:ext uri="{BB962C8B-B14F-4D97-AF65-F5344CB8AC3E}">
        <p14:creationId xmlns:p14="http://schemas.microsoft.com/office/powerpoint/2010/main" val="113313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729789"/>
            <a:ext cx="5486400" cy="566738"/>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381000" y="358775"/>
            <a:ext cx="5486400" cy="33710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381000" y="4296527"/>
            <a:ext cx="5486400" cy="47729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Box 4"/>
          <p:cNvSpPr txBox="1"/>
          <p:nvPr userDrawn="1"/>
        </p:nvSpPr>
        <p:spPr>
          <a:xfrm>
            <a:off x="4281623" y="6326236"/>
            <a:ext cx="703580"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6" name="Footer Placeholder 4"/>
          <p:cNvSpPr txBox="1">
            <a:spLocks/>
          </p:cNvSpPr>
          <p:nvPr userDrawn="1"/>
        </p:nvSpPr>
        <p:spPr>
          <a:xfrm>
            <a:off x="2151572" y="6273984"/>
            <a:ext cx="2348159" cy="37606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Lucida Grande"/>
                <a:ea typeface="+mn-ea"/>
                <a:cs typeface="Lucida Grande"/>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dirty="0"/>
              <a:t>11/15/13 | </a:t>
            </a:r>
            <a:r>
              <a:rPr lang="cs-CZ" dirty="0" err="1"/>
              <a:t>Lorem</a:t>
            </a:r>
            <a:r>
              <a:rPr lang="cs-CZ" dirty="0"/>
              <a:t> </a:t>
            </a:r>
            <a:r>
              <a:rPr lang="cs-CZ" dirty="0" err="1"/>
              <a:t>Ipsum</a:t>
            </a:r>
            <a:endParaRPr lang="en-US" dirty="0"/>
          </a:p>
        </p:txBody>
      </p:sp>
    </p:spTree>
    <p:extLst>
      <p:ext uri="{BB962C8B-B14F-4D97-AF65-F5344CB8AC3E}">
        <p14:creationId xmlns:p14="http://schemas.microsoft.com/office/powerpoint/2010/main" val="362645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041995"/>
            <a:ext cx="3008313" cy="404988"/>
          </a:xfrm>
        </p:spPr>
        <p:txBody>
          <a:bodyPr anchor="b"/>
          <a:lstStyle>
            <a:lvl1pPr algn="l">
              <a:defRPr sz="20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3575050" y="1041995"/>
            <a:ext cx="4537075" cy="3657005"/>
          </a:xfrm>
        </p:spPr>
        <p:txBody>
          <a:bodyPr/>
          <a:lstStyle>
            <a:lvl1pPr>
              <a:defRPr sz="20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457200" y="1531651"/>
            <a:ext cx="3008313" cy="3167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457200" y="316782"/>
            <a:ext cx="3495675" cy="488017"/>
          </a:xfrm>
          <a:prstGeom prst="rect">
            <a:avLst/>
          </a:prstGeom>
        </p:spPr>
        <p:txBody>
          <a:bodyPr>
            <a:normAutofit/>
          </a:bodyPr>
          <a:lstStyle>
            <a:lvl1pPr marL="0" indent="0">
              <a:buNone/>
              <a:defRPr sz="1800" b="1">
                <a:solidFill>
                  <a:srgbClr val="E09E19"/>
                </a:solidFill>
                <a:latin typeface="Georgia"/>
                <a:cs typeface="Georgia"/>
              </a:defRPr>
            </a:lvl1pPr>
          </a:lstStyle>
          <a:p>
            <a:pPr lvl="0"/>
            <a:r>
              <a:rPr lang="en-US" dirty="0"/>
              <a:t>CLICK TO EDIT MASTER  |</a:t>
            </a:r>
          </a:p>
        </p:txBody>
      </p:sp>
      <p:sp>
        <p:nvSpPr>
          <p:cNvPr id="10" name="Content Placeholder 2"/>
          <p:cNvSpPr>
            <a:spLocks noGrp="1"/>
          </p:cNvSpPr>
          <p:nvPr>
            <p:ph idx="14" hasCustomPrompt="1"/>
          </p:nvPr>
        </p:nvSpPr>
        <p:spPr>
          <a:xfrm>
            <a:off x="3797031" y="312434"/>
            <a:ext cx="2238375" cy="492365"/>
          </a:xfrm>
          <a:prstGeom prst="rect">
            <a:avLst/>
          </a:prstGeom>
        </p:spPr>
        <p:txBody>
          <a:bodyPr>
            <a:normAutofit/>
          </a:bodyPr>
          <a:lstStyle>
            <a:lvl1pPr marL="0" indent="0">
              <a:buNone/>
              <a:defRPr sz="1800" b="1">
                <a:solidFill>
                  <a:srgbClr val="2D637F"/>
                </a:solidFill>
                <a:latin typeface="Georgia"/>
                <a:cs typeface="Georgia"/>
              </a:defRPr>
            </a:lvl1pPr>
          </a:lstStyle>
          <a:p>
            <a:pPr lvl="0"/>
            <a:r>
              <a:rPr lang="en-US" dirty="0"/>
              <a:t>CLICK TO EDIT</a:t>
            </a:r>
          </a:p>
        </p:txBody>
      </p:sp>
      <p:sp>
        <p:nvSpPr>
          <p:cNvPr id="11" name="TextBox 10"/>
          <p:cNvSpPr txBox="1"/>
          <p:nvPr userDrawn="1"/>
        </p:nvSpPr>
        <p:spPr>
          <a:xfrm>
            <a:off x="4281623" y="6326236"/>
            <a:ext cx="703580"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12" name="Footer Placeholder 4"/>
          <p:cNvSpPr txBox="1">
            <a:spLocks/>
          </p:cNvSpPr>
          <p:nvPr userDrawn="1"/>
        </p:nvSpPr>
        <p:spPr>
          <a:xfrm>
            <a:off x="2151572" y="6273984"/>
            <a:ext cx="2348159" cy="37606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Lucida Grande"/>
                <a:ea typeface="+mn-ea"/>
                <a:cs typeface="Lucida Grande"/>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dirty="0"/>
              <a:t>11/15/13 | </a:t>
            </a:r>
            <a:r>
              <a:rPr lang="cs-CZ" dirty="0" err="1"/>
              <a:t>Lorem</a:t>
            </a:r>
            <a:r>
              <a:rPr lang="cs-CZ" dirty="0"/>
              <a:t> </a:t>
            </a:r>
            <a:r>
              <a:rPr lang="cs-CZ" dirty="0" err="1"/>
              <a:t>Ipsum</a:t>
            </a:r>
            <a:endParaRPr lang="en-US" dirty="0"/>
          </a:p>
        </p:txBody>
      </p:sp>
    </p:spTree>
    <p:extLst>
      <p:ext uri="{BB962C8B-B14F-4D97-AF65-F5344CB8AC3E}">
        <p14:creationId xmlns:p14="http://schemas.microsoft.com/office/powerpoint/2010/main" val="233369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217" y="2607429"/>
            <a:ext cx="8433468" cy="854992"/>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336217" y="3542633"/>
            <a:ext cx="8433469" cy="623472"/>
          </a:xfrm>
          <a:prstGeom prst="rect">
            <a:avLst/>
          </a:prstGeo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6868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524" y="3832058"/>
            <a:ext cx="8421687" cy="1154363"/>
          </a:xfrm>
          <a:prstGeom prst="rect">
            <a:avLst/>
          </a:prstGeom>
        </p:spPr>
        <p:txBody>
          <a:bodyPr anchor="t"/>
          <a:lstStyle>
            <a:lvl1pPr algn="l">
              <a:defRPr sz="5000" b="0" cap="none"/>
            </a:lvl1pPr>
          </a:lstStyle>
          <a:p>
            <a:r>
              <a:rPr lang="en-US" dirty="0"/>
              <a:t>Click to edit master title style</a:t>
            </a:r>
          </a:p>
        </p:txBody>
      </p:sp>
      <p:sp>
        <p:nvSpPr>
          <p:cNvPr id="3" name="Text Placeholder 2"/>
          <p:cNvSpPr>
            <a:spLocks noGrp="1"/>
          </p:cNvSpPr>
          <p:nvPr>
            <p:ph type="body" idx="1"/>
          </p:nvPr>
        </p:nvSpPr>
        <p:spPr>
          <a:xfrm>
            <a:off x="294523" y="3275263"/>
            <a:ext cx="8421687" cy="556795"/>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4281623" y="6326236"/>
            <a:ext cx="703580"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5" name="Footer Placeholder 4"/>
          <p:cNvSpPr txBox="1">
            <a:spLocks/>
          </p:cNvSpPr>
          <p:nvPr userDrawn="1"/>
        </p:nvSpPr>
        <p:spPr>
          <a:xfrm>
            <a:off x="2151572" y="6273984"/>
            <a:ext cx="2348159" cy="37606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Lucida Grande"/>
                <a:ea typeface="+mn-ea"/>
                <a:cs typeface="Lucida Grande"/>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dirty="0"/>
              <a:t>11/15/13 | </a:t>
            </a:r>
            <a:r>
              <a:rPr lang="cs-CZ" dirty="0" err="1"/>
              <a:t>Lorem</a:t>
            </a:r>
            <a:r>
              <a:rPr lang="cs-CZ" dirty="0"/>
              <a:t> </a:t>
            </a:r>
            <a:r>
              <a:rPr lang="cs-CZ" dirty="0" err="1"/>
              <a:t>Ipsum</a:t>
            </a:r>
            <a:endParaRPr lang="en-US" dirty="0"/>
          </a:p>
        </p:txBody>
      </p:sp>
    </p:spTree>
    <p:extLst>
      <p:ext uri="{BB962C8B-B14F-4D97-AF65-F5344CB8AC3E}">
        <p14:creationId xmlns:p14="http://schemas.microsoft.com/office/powerpoint/2010/main" val="189568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336217" y="3581594"/>
            <a:ext cx="8229600" cy="191282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7" name="Title 1"/>
          <p:cNvSpPr>
            <a:spLocks noGrp="1"/>
          </p:cNvSpPr>
          <p:nvPr>
            <p:ph type="ctrTitle"/>
          </p:nvPr>
        </p:nvSpPr>
        <p:spPr>
          <a:xfrm>
            <a:off x="336217" y="2607429"/>
            <a:ext cx="8433468" cy="854992"/>
          </a:xfrm>
          <a:prstGeom prst="rect">
            <a:avLst/>
          </a:prstGeom>
        </p:spPr>
        <p:txBody>
          <a:bodyPr/>
          <a:lstStyle/>
          <a:p>
            <a:r>
              <a:rPr lang="en-US" dirty="0"/>
              <a:t>Click to edit Master title style</a:t>
            </a:r>
          </a:p>
        </p:txBody>
      </p:sp>
      <p:sp>
        <p:nvSpPr>
          <p:cNvPr id="4" name="TextBox 3"/>
          <p:cNvSpPr txBox="1"/>
          <p:nvPr userDrawn="1"/>
        </p:nvSpPr>
        <p:spPr>
          <a:xfrm>
            <a:off x="4281623" y="6326236"/>
            <a:ext cx="703580" cy="276999"/>
          </a:xfrm>
          <a:prstGeom prst="rect">
            <a:avLst/>
          </a:prstGeom>
          <a:noFill/>
        </p:spPr>
        <p:txBody>
          <a:bodyPr wrap="square" rtlCol="0">
            <a:spAutoFit/>
          </a:bodyPr>
          <a:lstStyle/>
          <a:p>
            <a:fld id="{9CACBFA4-9F9F-3F42-9348-CEF387879029}" type="slidenum">
              <a:rPr lang="en-US" sz="1200" smtClean="0">
                <a:solidFill>
                  <a:srgbClr val="FFFFFF"/>
                </a:solidFill>
                <a:latin typeface="Lucida Grande"/>
                <a:cs typeface="Lucida Grande"/>
              </a:rPr>
              <a:t>‹#›</a:t>
            </a:fld>
            <a:endParaRPr lang="en-US" sz="1200" dirty="0">
              <a:solidFill>
                <a:srgbClr val="FFFFFF"/>
              </a:solidFill>
              <a:latin typeface="Lucida Grande"/>
              <a:cs typeface="Lucida Grande"/>
            </a:endParaRPr>
          </a:p>
        </p:txBody>
      </p:sp>
      <p:sp>
        <p:nvSpPr>
          <p:cNvPr id="5" name="Footer Placeholder 4"/>
          <p:cNvSpPr txBox="1">
            <a:spLocks/>
          </p:cNvSpPr>
          <p:nvPr userDrawn="1"/>
        </p:nvSpPr>
        <p:spPr>
          <a:xfrm>
            <a:off x="2151572" y="6273984"/>
            <a:ext cx="2348159" cy="376063"/>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Lucida Grande"/>
                <a:ea typeface="+mn-ea"/>
                <a:cs typeface="Lucida Grande"/>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cs-CZ" dirty="0"/>
              <a:t>11/15/13 | </a:t>
            </a:r>
            <a:r>
              <a:rPr lang="cs-CZ" dirty="0" err="1"/>
              <a:t>Lorem</a:t>
            </a:r>
            <a:r>
              <a:rPr lang="cs-CZ" dirty="0"/>
              <a:t> </a:t>
            </a:r>
            <a:r>
              <a:rPr lang="cs-CZ" dirty="0" err="1"/>
              <a:t>Ipsum</a:t>
            </a:r>
            <a:endParaRPr lang="en-US" dirty="0"/>
          </a:p>
        </p:txBody>
      </p:sp>
    </p:spTree>
    <p:extLst>
      <p:ext uri="{BB962C8B-B14F-4D97-AF65-F5344CB8AC3E}">
        <p14:creationId xmlns:p14="http://schemas.microsoft.com/office/powerpoint/2010/main" val="322173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6248400"/>
            <a:ext cx="9144000" cy="609599"/>
          </a:xfrm>
          <a:prstGeom prst="rect">
            <a:avLst/>
          </a:prstGeom>
          <a:solidFill>
            <a:srgbClr val="0031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267368" y="5307263"/>
            <a:ext cx="184666" cy="369332"/>
          </a:xfrm>
          <a:prstGeom prst="rect">
            <a:avLst/>
          </a:prstGeom>
          <a:noFill/>
        </p:spPr>
        <p:txBody>
          <a:bodyPr wrap="none" rtlCol="0">
            <a:spAutoFit/>
          </a:bodyPr>
          <a:lstStyle/>
          <a:p>
            <a:endParaRPr lang="en-US" dirty="0"/>
          </a:p>
        </p:txBody>
      </p:sp>
      <p:sp>
        <p:nvSpPr>
          <p:cNvPr id="8" name="Title Placeholder 1"/>
          <p:cNvSpPr>
            <a:spLocks noGrp="1"/>
          </p:cNvSpPr>
          <p:nvPr>
            <p:ph type="title"/>
          </p:nvPr>
        </p:nvSpPr>
        <p:spPr>
          <a:xfrm>
            <a:off x="457200" y="525956"/>
            <a:ext cx="8229600" cy="1143000"/>
          </a:xfrm>
          <a:prstGeom prst="rect">
            <a:avLst/>
          </a:prstGeom>
        </p:spPr>
        <p:txBody>
          <a:bodyPr vert="horz" lIns="91440" tIns="45720" rIns="91440" bIns="45720" rtlCol="0" anchor="ctr">
            <a:normAutofit/>
          </a:bodyPr>
          <a:lstStyle/>
          <a:p>
            <a:r>
              <a:rPr lang="en-US" dirty="0"/>
              <a:t>Project Title</a:t>
            </a:r>
          </a:p>
        </p:txBody>
      </p:sp>
      <p:sp>
        <p:nvSpPr>
          <p:cNvPr id="9" name="Text Placeholder 2"/>
          <p:cNvSpPr>
            <a:spLocks noGrp="1"/>
          </p:cNvSpPr>
          <p:nvPr>
            <p:ph type="body" idx="1"/>
          </p:nvPr>
        </p:nvSpPr>
        <p:spPr>
          <a:xfrm>
            <a:off x="457200" y="1808079"/>
            <a:ext cx="8229600" cy="2526418"/>
          </a:xfrm>
          <a:prstGeom prst="rect">
            <a:avLst/>
          </a:prstGeom>
        </p:spPr>
        <p:txBody>
          <a:bodyPr vert="horz" lIns="91440" tIns="45720" rIns="91440" bIns="45720" rtlCol="0">
            <a:normAutofit/>
          </a:bodyPr>
          <a:lstStyle/>
          <a:p>
            <a:pPr lvl="0"/>
            <a:r>
              <a:rPr lang="en-US" dirty="0" err="1"/>
              <a:t>Lorem</a:t>
            </a:r>
            <a:r>
              <a:rPr lang="en-US" dirty="0"/>
              <a:t> </a:t>
            </a:r>
            <a:r>
              <a:rPr lang="en-US" dirty="0" err="1"/>
              <a:t>Ipsum</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8"/>
          <a:stretch>
            <a:fillRect/>
          </a:stretch>
        </p:blipFill>
        <p:spPr>
          <a:xfrm>
            <a:off x="6274508" y="0"/>
            <a:ext cx="2869492" cy="2379579"/>
          </a:xfrm>
          <a:prstGeom prst="rect">
            <a:avLst/>
          </a:prstGeom>
        </p:spPr>
      </p:pic>
      <p:pic>
        <p:nvPicPr>
          <p:cNvPr id="11" name="Picture 10"/>
          <p:cNvPicPr>
            <a:picLocks noChangeAspect="1"/>
          </p:cNvPicPr>
          <p:nvPr userDrawn="1"/>
        </p:nvPicPr>
        <p:blipFill>
          <a:blip r:embed="rId9"/>
          <a:stretch>
            <a:fillRect/>
          </a:stretch>
        </p:blipFill>
        <p:spPr>
          <a:xfrm>
            <a:off x="216649" y="6330360"/>
            <a:ext cx="1383552" cy="422752"/>
          </a:xfrm>
          <a:prstGeom prst="rect">
            <a:avLst/>
          </a:prstGeom>
        </p:spPr>
      </p:pic>
    </p:spTree>
    <p:extLst>
      <p:ext uri="{BB962C8B-B14F-4D97-AF65-F5344CB8AC3E}">
        <p14:creationId xmlns:p14="http://schemas.microsoft.com/office/powerpoint/2010/main" val="3604568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81" r:id="rId5"/>
    <p:sldLayoutId id="2147483649" r:id="rId6"/>
  </p:sldLayoutIdLst>
  <p:hf hdr="0" ftr="0" dt="0"/>
  <p:txStyles>
    <p:titleStyle>
      <a:lvl1pPr algn="l" defTabSz="457200" rtl="0" eaLnBrk="1" latinLnBrk="0" hangingPunct="1">
        <a:spcBef>
          <a:spcPct val="0"/>
        </a:spcBef>
        <a:buNone/>
        <a:defRPr sz="5000" kern="1200">
          <a:solidFill>
            <a:srgbClr val="E09E19"/>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200" kern="1200">
          <a:solidFill>
            <a:srgbClr val="2D637F"/>
          </a:solidFill>
          <a:latin typeface="Lucida Grande"/>
          <a:ea typeface="+mn-ea"/>
          <a:cs typeface="Lucida Grande"/>
        </a:defRPr>
      </a:lvl1pPr>
      <a:lvl2pPr marL="742950" indent="-285750" algn="l" defTabSz="457200" rtl="0" eaLnBrk="1" latinLnBrk="0" hangingPunct="1">
        <a:spcBef>
          <a:spcPct val="20000"/>
        </a:spcBef>
        <a:buFont typeface="Arial"/>
        <a:buChar char="–"/>
        <a:defRPr sz="2000" kern="1200">
          <a:solidFill>
            <a:srgbClr val="2D637F"/>
          </a:solidFill>
          <a:latin typeface="Lucida Grande"/>
          <a:ea typeface="+mn-ea"/>
          <a:cs typeface="Lucida Grande"/>
        </a:defRPr>
      </a:lvl2pPr>
      <a:lvl3pPr marL="1143000" indent="-228600" algn="l" defTabSz="457200" rtl="0" eaLnBrk="1" latinLnBrk="0" hangingPunct="1">
        <a:spcBef>
          <a:spcPct val="20000"/>
        </a:spcBef>
        <a:buFont typeface="Arial"/>
        <a:buChar char="•"/>
        <a:defRPr sz="1800" kern="1200">
          <a:solidFill>
            <a:srgbClr val="2D637F"/>
          </a:solidFill>
          <a:latin typeface="Lucida Grande"/>
          <a:ea typeface="+mn-ea"/>
          <a:cs typeface="Lucida Grande"/>
        </a:defRPr>
      </a:lvl3pPr>
      <a:lvl4pPr marL="1600200" indent="-228600" algn="l" defTabSz="457200" rtl="0" eaLnBrk="1" latinLnBrk="0" hangingPunct="1">
        <a:spcBef>
          <a:spcPct val="20000"/>
        </a:spcBef>
        <a:buFont typeface="Arial"/>
        <a:buChar char="–"/>
        <a:defRPr sz="1600" kern="1200">
          <a:solidFill>
            <a:srgbClr val="2D637F"/>
          </a:solidFill>
          <a:latin typeface="Lucida Grande"/>
          <a:ea typeface="+mn-ea"/>
          <a:cs typeface="Lucida Grande"/>
        </a:defRPr>
      </a:lvl4pPr>
      <a:lvl5pPr marL="2057400" indent="-228600" algn="l" defTabSz="457200" rtl="0" eaLnBrk="1" latinLnBrk="0" hangingPunct="1">
        <a:spcBef>
          <a:spcPct val="20000"/>
        </a:spcBef>
        <a:buFont typeface="Arial"/>
        <a:buChar char="»"/>
        <a:defRPr sz="1400" kern="1200">
          <a:solidFill>
            <a:srgbClr val="2D637F"/>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6503" y="-979"/>
            <a:ext cx="9170503" cy="6858979"/>
          </a:xfrm>
          <a:prstGeom prst="rect">
            <a:avLst/>
          </a:prstGeom>
        </p:spPr>
      </p:pic>
      <p:pic>
        <p:nvPicPr>
          <p:cNvPr id="8" name="Picture 7"/>
          <p:cNvPicPr>
            <a:picLocks noChangeAspect="1"/>
          </p:cNvPicPr>
          <p:nvPr userDrawn="1"/>
        </p:nvPicPr>
        <p:blipFill>
          <a:blip r:embed="rId6"/>
          <a:stretch>
            <a:fillRect/>
          </a:stretch>
        </p:blipFill>
        <p:spPr>
          <a:xfrm>
            <a:off x="-32368" y="5541909"/>
            <a:ext cx="9170736" cy="1330073"/>
          </a:xfrm>
          <a:prstGeom prst="rect">
            <a:avLst/>
          </a:prstGeom>
        </p:spPr>
      </p:pic>
      <p:pic>
        <p:nvPicPr>
          <p:cNvPr id="9" name="Picture 8"/>
          <p:cNvPicPr>
            <a:picLocks noChangeAspect="1"/>
          </p:cNvPicPr>
          <p:nvPr userDrawn="1"/>
        </p:nvPicPr>
        <p:blipFill>
          <a:blip r:embed="rId7"/>
          <a:stretch>
            <a:fillRect/>
          </a:stretch>
        </p:blipFill>
        <p:spPr>
          <a:xfrm>
            <a:off x="369048" y="6019295"/>
            <a:ext cx="1745673" cy="533400"/>
          </a:xfrm>
          <a:prstGeom prst="rect">
            <a:avLst/>
          </a:prstGeom>
        </p:spPr>
      </p:pic>
    </p:spTree>
    <p:extLst>
      <p:ext uri="{BB962C8B-B14F-4D97-AF65-F5344CB8AC3E}">
        <p14:creationId xmlns:p14="http://schemas.microsoft.com/office/powerpoint/2010/main" val="48176088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457200" rtl="0" eaLnBrk="1" latinLnBrk="0" hangingPunct="1">
        <a:spcBef>
          <a:spcPct val="0"/>
        </a:spcBef>
        <a:buNone/>
        <a:defRPr sz="5000" kern="1200">
          <a:solidFill>
            <a:srgbClr val="FFFFFF"/>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200" kern="1200">
          <a:solidFill>
            <a:srgbClr val="FFFFFF"/>
          </a:solidFill>
          <a:latin typeface="Lucida Grande"/>
          <a:ea typeface="+mn-ea"/>
          <a:cs typeface="Lucida Grande"/>
        </a:defRPr>
      </a:lvl1pPr>
      <a:lvl2pPr marL="742950" indent="-285750" algn="l" defTabSz="457200" rtl="0" eaLnBrk="1" latinLnBrk="0" hangingPunct="1">
        <a:spcBef>
          <a:spcPct val="20000"/>
        </a:spcBef>
        <a:buFont typeface="Arial"/>
        <a:buChar char="–"/>
        <a:defRPr sz="2000" kern="1200">
          <a:solidFill>
            <a:srgbClr val="FFFFFF"/>
          </a:solidFill>
          <a:latin typeface="Lucida Grande"/>
          <a:ea typeface="+mn-ea"/>
          <a:cs typeface="Lucida Grande"/>
        </a:defRPr>
      </a:lvl2pPr>
      <a:lvl3pPr marL="1143000" indent="-228600" algn="l" defTabSz="457200" rtl="0" eaLnBrk="1" latinLnBrk="0" hangingPunct="1">
        <a:spcBef>
          <a:spcPct val="20000"/>
        </a:spcBef>
        <a:buFont typeface="Arial"/>
        <a:buChar char="•"/>
        <a:defRPr sz="1800" kern="1200">
          <a:solidFill>
            <a:srgbClr val="FFFFFF"/>
          </a:solidFill>
          <a:latin typeface="Lucida Grande"/>
          <a:ea typeface="+mn-ea"/>
          <a:cs typeface="Lucida Grande"/>
        </a:defRPr>
      </a:lvl3pPr>
      <a:lvl4pPr marL="1600200" indent="-228600" algn="l" defTabSz="457200" rtl="0" eaLnBrk="1" latinLnBrk="0" hangingPunct="1">
        <a:spcBef>
          <a:spcPct val="20000"/>
        </a:spcBef>
        <a:buFont typeface="Arial"/>
        <a:buChar char="–"/>
        <a:defRPr sz="1600" kern="1200">
          <a:solidFill>
            <a:srgbClr val="FFFFFF"/>
          </a:solidFill>
          <a:latin typeface="Lucida Grande"/>
          <a:ea typeface="+mn-ea"/>
          <a:cs typeface="Lucida Grande"/>
        </a:defRPr>
      </a:lvl4pPr>
      <a:lvl5pPr marL="2057400" indent="-228600" algn="l" defTabSz="457200" rtl="0" eaLnBrk="1" latinLnBrk="0" hangingPunct="1">
        <a:spcBef>
          <a:spcPct val="20000"/>
        </a:spcBef>
        <a:buFont typeface="Arial"/>
        <a:buChar char="»"/>
        <a:defRPr sz="1400" kern="1200">
          <a:solidFill>
            <a:srgbClr val="FFFFFF"/>
          </a:solidFill>
          <a:latin typeface="Lucida Grande"/>
          <a:ea typeface="+mn-ea"/>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60.png"/><Relationship Id="rId7" Type="http://schemas.openxmlformats.org/officeDocument/2006/relationships/image" Target="../media/image100.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60.png"/><Relationship Id="rId7" Type="http://schemas.openxmlformats.org/officeDocument/2006/relationships/image" Target="../media/image10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370.png"/><Relationship Id="rId7" Type="http://schemas.openxmlformats.org/officeDocument/2006/relationships/image" Target="../media/image260.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 Id="rId9" Type="http://schemas.openxmlformats.org/officeDocument/2006/relationships/image" Target="../media/image38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1.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0.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30.png"/><Relationship Id="rId7"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560.png"/><Relationship Id="rId5" Type="http://schemas.openxmlformats.org/officeDocument/2006/relationships/image" Target="../media/image550.png"/><Relationship Id="rId4" Type="http://schemas.openxmlformats.org/officeDocument/2006/relationships/image" Target="../media/image540.pn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today:</a:t>
            </a:r>
            <a:br>
              <a:rPr lang="en-US" dirty="0"/>
            </a:br>
            <a:r>
              <a:rPr lang="en-US" dirty="0"/>
              <a:t>Grating couplers</a:t>
            </a:r>
          </a:p>
        </p:txBody>
      </p:sp>
      <p:sp>
        <p:nvSpPr>
          <p:cNvPr id="3" name="Content Placeholder 2"/>
          <p:cNvSpPr>
            <a:spLocks noGrp="1"/>
          </p:cNvSpPr>
          <p:nvPr>
            <p:ph idx="1"/>
          </p:nvPr>
        </p:nvSpPr>
        <p:spPr>
          <a:xfrm>
            <a:off x="482600" y="1459523"/>
            <a:ext cx="7740650" cy="4365079"/>
          </a:xfrm>
        </p:spPr>
        <p:txBody>
          <a:bodyPr/>
          <a:lstStyle/>
          <a:p>
            <a:r>
              <a:rPr lang="en-US" dirty="0"/>
              <a:t>Today we will discuss how we can couple light between optical fibers and on-chip photonic waveguides. In particular we will focus on grating couplers.</a:t>
            </a:r>
          </a:p>
          <a:p>
            <a:r>
              <a:rPr lang="en-US" dirty="0"/>
              <a:t>Today we will cover the theory of grating couplers. Next week we will put the theory to use and design a silicon photonic grating coupler.</a:t>
            </a:r>
          </a:p>
          <a:p>
            <a:endParaRPr lang="en-US" dirty="0"/>
          </a:p>
        </p:txBody>
      </p:sp>
    </p:spTree>
    <p:extLst>
      <p:ext uri="{BB962C8B-B14F-4D97-AF65-F5344CB8AC3E}">
        <p14:creationId xmlns:p14="http://schemas.microsoft.com/office/powerpoint/2010/main" val="3398050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5046378" y="1859046"/>
            <a:ext cx="1867585" cy="162048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6913963" y="2653260"/>
            <a:ext cx="970469" cy="8188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048578" y="3479530"/>
            <a:ext cx="1865385"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rotWithShape="1">
          <a:blip r:embed="rId2"/>
          <a:srcRect l="32317" r="44537" b="45423"/>
          <a:stretch/>
        </p:blipFill>
        <p:spPr>
          <a:xfrm>
            <a:off x="4230376" y="3562350"/>
            <a:ext cx="3566133" cy="1214468"/>
          </a:xfrm>
          <a:prstGeom prst="rect">
            <a:avLst/>
          </a:prstGeom>
        </p:spPr>
      </p:pic>
      <p:cxnSp>
        <p:nvCxnSpPr>
          <p:cNvPr id="21" name="Straight Connector 20"/>
          <p:cNvCxnSpPr/>
          <p:nvPr/>
        </p:nvCxnSpPr>
        <p:spPr>
          <a:xfrm>
            <a:off x="6069874" y="2586446"/>
            <a:ext cx="844089" cy="87819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918274" y="2721421"/>
            <a:ext cx="112586" cy="1211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028645" y="2717647"/>
            <a:ext cx="138250" cy="1285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5814080" y="3452082"/>
                <a:ext cx="33874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814080" y="3452082"/>
                <a:ext cx="338746" cy="276999"/>
              </a:xfrm>
              <a:prstGeom prst="rect">
                <a:avLst/>
              </a:prstGeom>
              <a:blipFill>
                <a:blip r:embed="rId4"/>
                <a:stretch>
                  <a:fillRect/>
                </a:stretch>
              </a:blipFill>
            </p:spPr>
            <p:txBody>
              <a:bodyPr/>
              <a:lstStyle/>
              <a:p>
                <a:r>
                  <a:rPr lang="en-US">
                    <a:noFill/>
                  </a:rPr>
                  <a:t> </a:t>
                </a:r>
              </a:p>
            </p:txBody>
          </p:sp>
        </mc:Fallback>
      </mc:AlternateContent>
      <p:sp>
        <p:nvSpPr>
          <p:cNvPr id="35" name="Freeform 34"/>
          <p:cNvSpPr/>
          <p:nvPr/>
        </p:nvSpPr>
        <p:spPr>
          <a:xfrm>
            <a:off x="6394223" y="3123782"/>
            <a:ext cx="161925" cy="352425"/>
          </a:xfrm>
          <a:custGeom>
            <a:avLst/>
            <a:gdLst>
              <a:gd name="connsiteX0" fmla="*/ 160117 w 160117"/>
              <a:gd name="connsiteY0" fmla="*/ 0 h 381000"/>
              <a:gd name="connsiteX1" fmla="*/ 7717 w 160117"/>
              <a:gd name="connsiteY1" fmla="*/ 171450 h 381000"/>
              <a:gd name="connsiteX2" fmla="*/ 36292 w 160117"/>
              <a:gd name="connsiteY2" fmla="*/ 381000 h 381000"/>
            </a:gdLst>
            <a:ahLst/>
            <a:cxnLst>
              <a:cxn ang="0">
                <a:pos x="connsiteX0" y="connsiteY0"/>
              </a:cxn>
              <a:cxn ang="0">
                <a:pos x="connsiteX1" y="connsiteY1"/>
              </a:cxn>
              <a:cxn ang="0">
                <a:pos x="connsiteX2" y="connsiteY2"/>
              </a:cxn>
            </a:cxnLst>
            <a:rect l="l" t="t" r="r" b="b"/>
            <a:pathLst>
              <a:path w="160117" h="381000">
                <a:moveTo>
                  <a:pt x="160117" y="0"/>
                </a:moveTo>
                <a:cubicBezTo>
                  <a:pt x="94235" y="53975"/>
                  <a:pt x="28354" y="107950"/>
                  <a:pt x="7717" y="171450"/>
                </a:cubicBezTo>
                <a:cubicBezTo>
                  <a:pt x="-12920" y="234950"/>
                  <a:pt x="11686" y="307975"/>
                  <a:pt x="36292" y="381000"/>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5137851" y="2880328"/>
                <a:ext cx="33874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137851" y="2880328"/>
                <a:ext cx="338746" cy="276999"/>
              </a:xfrm>
              <a:prstGeom prst="rect">
                <a:avLst/>
              </a:prstGeom>
              <a:blipFill>
                <a:blip r:embed="rId5"/>
                <a:stretch>
                  <a:fillRect b="-6522"/>
                </a:stretch>
              </a:blipFill>
            </p:spPr>
            <p:txBody>
              <a:bodyPr/>
              <a:lstStyle/>
              <a:p>
                <a:r>
                  <a:rPr lang="en-US">
                    <a:noFill/>
                  </a:rPr>
                  <a:t> </a:t>
                </a:r>
              </a:p>
            </p:txBody>
          </p:sp>
        </mc:Fallback>
      </mc:AlternateContent>
      <p:sp>
        <p:nvSpPr>
          <p:cNvPr id="39" name="TextBox 38"/>
          <p:cNvSpPr txBox="1"/>
          <p:nvPr/>
        </p:nvSpPr>
        <p:spPr>
          <a:xfrm>
            <a:off x="6838017" y="1605536"/>
            <a:ext cx="690125" cy="369332"/>
          </a:xfrm>
          <a:prstGeom prst="rect">
            <a:avLst/>
          </a:prstGeom>
          <a:noFill/>
        </p:spPr>
        <p:txBody>
          <a:bodyPr wrap="none" rtlCol="0">
            <a:spAutoFit/>
          </a:bodyPr>
          <a:lstStyle/>
          <a:p>
            <a:r>
              <a:rPr lang="en-US" dirty="0"/>
              <a:t>Ray 1</a:t>
            </a:r>
          </a:p>
        </p:txBody>
      </p:sp>
      <p:sp>
        <p:nvSpPr>
          <p:cNvPr id="40" name="TextBox 39"/>
          <p:cNvSpPr txBox="1"/>
          <p:nvPr/>
        </p:nvSpPr>
        <p:spPr>
          <a:xfrm>
            <a:off x="7866717" y="2443736"/>
            <a:ext cx="690125" cy="369332"/>
          </a:xfrm>
          <a:prstGeom prst="rect">
            <a:avLst/>
          </a:prstGeom>
          <a:noFill/>
        </p:spPr>
        <p:txBody>
          <a:bodyPr wrap="none" rtlCol="0">
            <a:spAutoFit/>
          </a:bodyPr>
          <a:lstStyle/>
          <a:p>
            <a:r>
              <a:rPr lang="en-US" dirty="0"/>
              <a:t>Ray 2</a:t>
            </a:r>
          </a:p>
        </p:txBody>
      </p:sp>
      <mc:AlternateContent xmlns:mc="http://schemas.openxmlformats.org/markup-compatibility/2006">
        <mc:Choice xmlns:a14="http://schemas.microsoft.com/office/drawing/2010/main" Requires="a14">
          <p:sp>
            <p:nvSpPr>
              <p:cNvPr id="41" name="TextBox 40"/>
              <p:cNvSpPr txBox="1"/>
              <p:nvPr/>
            </p:nvSpPr>
            <p:spPr>
              <a:xfrm>
                <a:off x="6403632" y="3187645"/>
                <a:ext cx="33874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6403632" y="3187645"/>
                <a:ext cx="338746" cy="276999"/>
              </a:xfrm>
              <a:prstGeom prst="rect">
                <a:avLst/>
              </a:prstGeom>
              <a:blipFill rotWithShape="0">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809602" y="371955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809602" y="3719556"/>
                <a:ext cx="47795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095321" y="3686446"/>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4095321" y="3686446"/>
                <a:ext cx="472630" cy="369332"/>
              </a:xfrm>
              <a:prstGeom prst="rect">
                <a:avLst/>
              </a:prstGeom>
              <a:blipFill>
                <a:blip r:embed="rId8"/>
                <a:stretch>
                  <a:fillRect/>
                </a:stretch>
              </a:blipFill>
            </p:spPr>
            <p:txBody>
              <a:bodyPr/>
              <a:lstStyle/>
              <a:p>
                <a:r>
                  <a:rPr lang="en-US">
                    <a:noFill/>
                  </a:rPr>
                  <a:t> </a:t>
                </a:r>
              </a:p>
            </p:txBody>
          </p:sp>
        </mc:Fallback>
      </mc:AlternateContent>
      <p:cxnSp>
        <p:nvCxnSpPr>
          <p:cNvPr id="45" name="Straight Arrow Connector 44"/>
          <p:cNvCxnSpPr/>
          <p:nvPr/>
        </p:nvCxnSpPr>
        <p:spPr>
          <a:xfrm>
            <a:off x="4095321" y="4689855"/>
            <a:ext cx="116042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4441206" y="4372335"/>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4441206" y="4372335"/>
                <a:ext cx="439672" cy="276999"/>
              </a:xfrm>
              <a:prstGeom prst="rect">
                <a:avLst/>
              </a:prstGeom>
              <a:blipFill>
                <a:blip r:embed="rId9"/>
                <a:stretch>
                  <a:fillRect l="-12500" r="-1389" b="-108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971940" y="1657223"/>
                <a:ext cx="19718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𝑚</m:t>
                      </m:r>
                    </m:oMath>
                  </m:oMathPara>
                </a14:m>
                <a:endParaRPr lang="en-US" dirty="0"/>
              </a:p>
            </p:txBody>
          </p:sp>
        </mc:Choice>
        <mc:Fallback>
          <p:sp>
            <p:nvSpPr>
              <p:cNvPr id="22" name="TextBox 21"/>
              <p:cNvSpPr txBox="1">
                <a:spLocks noRot="1" noChangeAspect="1" noMove="1" noResize="1" noEditPoints="1" noAdjustHandles="1" noChangeArrowheads="1" noChangeShapeType="1" noTextEdit="1"/>
              </p:cNvSpPr>
              <p:nvPr/>
            </p:nvSpPr>
            <p:spPr>
              <a:xfrm>
                <a:off x="971940" y="1657223"/>
                <a:ext cx="1971822" cy="276999"/>
              </a:xfrm>
              <a:prstGeom prst="rect">
                <a:avLst/>
              </a:prstGeom>
              <a:blipFill rotWithShape="0">
                <a:blip r:embed="rId10"/>
                <a:stretch>
                  <a:fillRect l="-2469" r="-2469" b="-1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3090133" y="1632236"/>
                <a:ext cx="16678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=0,±1,±2…</m:t>
                      </m:r>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3090133" y="1632236"/>
                <a:ext cx="1667892" cy="276999"/>
              </a:xfrm>
              <a:prstGeom prst="rect">
                <a:avLst/>
              </a:prstGeom>
              <a:blipFill rotWithShape="0">
                <a:blip r:embed="rId11"/>
                <a:stretch>
                  <a:fillRect l="-1460" b="-1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981149" y="2145982"/>
                <a:ext cx="2647713"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num>
                        <m:den>
                          <m:r>
                            <a:rPr lang="en-US" b="0" i="1" smtClean="0">
                              <a:latin typeface="Cambria Math" panose="02040503050406030204" pitchFamily="18" charset="0"/>
                            </a:rPr>
                            <m:t>𝜆</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𝑒𝑓𝑓</m:t>
                          </m:r>
                        </m:sub>
                      </m:sSub>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num>
                        <m:den>
                          <m:r>
                            <a:rPr lang="en-US" b="0" i="1" smtClean="0">
                              <a:latin typeface="Cambria Math" panose="02040503050406030204" pitchFamily="18" charset="0"/>
                            </a:rPr>
                            <m:t>𝜆</m:t>
                          </m:r>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𝑏</m:t>
                      </m:r>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𝑚</m:t>
                      </m:r>
                    </m:oMath>
                  </m:oMathPara>
                </a14:m>
                <a:endParaRPr lang="en-US" dirty="0"/>
              </a:p>
            </p:txBody>
          </p:sp>
        </mc:Choice>
        <mc:Fallback>
          <p:sp>
            <p:nvSpPr>
              <p:cNvPr id="25" name="TextBox 24"/>
              <p:cNvSpPr txBox="1">
                <a:spLocks noRot="1" noChangeAspect="1" noMove="1" noResize="1" noEditPoints="1" noAdjustHandles="1" noChangeArrowheads="1" noChangeShapeType="1" noTextEdit="1"/>
              </p:cNvSpPr>
              <p:nvPr/>
            </p:nvSpPr>
            <p:spPr>
              <a:xfrm>
                <a:off x="981149" y="2145982"/>
                <a:ext cx="2647713" cy="520463"/>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1033852" y="2873078"/>
                <a:ext cx="1887632"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𝑒𝑓𝑓</m:t>
                          </m:r>
                        </m:sub>
                      </m:sSub>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𝜆</m:t>
                      </m:r>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1033852" y="2873078"/>
                <a:ext cx="1887632" cy="299249"/>
              </a:xfrm>
              <a:prstGeom prst="rect">
                <a:avLst/>
              </a:prstGeom>
              <a:blipFill rotWithShape="0">
                <a:blip r:embed="rId13"/>
                <a:stretch>
                  <a:fillRect l="-1294" r="-2913" b="-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1008659" y="3406247"/>
                <a:ext cx="2536913"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𝑒𝑓𝑓</m:t>
                          </m:r>
                        </m:sub>
                      </m:sSub>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n</m:t>
                          </m:r>
                        </m:e>
                        <m:sub>
                          <m:r>
                            <a:rPr lang="en-US" b="0" i="0" smtClean="0">
                              <a:latin typeface="Cambria Math" panose="02040503050406030204" pitchFamily="18" charset="0"/>
                            </a:rPr>
                            <m:t>1</m:t>
                          </m:r>
                        </m:sub>
                      </m:sSub>
                      <m:r>
                        <a:rPr lang="en-US" b="0" i="1" smtClean="0">
                          <a:latin typeface="Cambria Math" panose="02040503050406030204" pitchFamily="18" charset="0"/>
                        </a:rPr>
                        <m:t>𝑎</m:t>
                      </m:r>
                      <m:r>
                        <a:rPr lang="en-US">
                          <a:latin typeface="Cambria Math" panose="02040503050406030204" pitchFamily="18" charset="0"/>
                        </a:rPr>
                        <m:t> </m:t>
                      </m:r>
                      <m:r>
                        <m:rPr>
                          <m:sty m:val="p"/>
                        </m:rPr>
                        <a:rPr lang="en-US">
                          <a:latin typeface="Cambria Math" panose="02040503050406030204" pitchFamily="18" charset="0"/>
                        </a:rPr>
                        <m:t>sin</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𝜆</m:t>
                      </m:r>
                    </m:oMath>
                  </m:oMathPara>
                </a14:m>
                <a:endParaRPr lang="en-US" dirty="0"/>
              </a:p>
            </p:txBody>
          </p:sp>
        </mc:Choice>
        <mc:Fallback>
          <p:sp>
            <p:nvSpPr>
              <p:cNvPr id="28" name="TextBox 27"/>
              <p:cNvSpPr txBox="1">
                <a:spLocks noRot="1" noChangeAspect="1" noMove="1" noResize="1" noEditPoints="1" noAdjustHandles="1" noChangeArrowheads="1" noChangeShapeType="1" noTextEdit="1"/>
              </p:cNvSpPr>
              <p:nvPr/>
            </p:nvSpPr>
            <p:spPr>
              <a:xfrm>
                <a:off x="1008659" y="3406247"/>
                <a:ext cx="2536913" cy="299249"/>
              </a:xfrm>
              <a:prstGeom prst="rect">
                <a:avLst/>
              </a:prstGeom>
              <a:blipFill rotWithShape="0">
                <a:blip r:embed="rId14"/>
                <a:stretch>
                  <a:fillRect l="-1199" r="-2158" b="-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TextBox 28"/>
              <p:cNvSpPr txBox="1"/>
              <p:nvPr/>
            </p:nvSpPr>
            <p:spPr>
              <a:xfrm>
                <a:off x="1008659" y="3915240"/>
                <a:ext cx="2142381" cy="5791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sin</m:t>
                          </m:r>
                        </m:fName>
                        <m:e>
                          <m:d>
                            <m:dPr>
                              <m:ctrlPr>
                                <a:rPr lang="en-US" i="1" smtClean="0">
                                  <a:latin typeface="Cambria Math" panose="02040503050406030204" pitchFamily="18" charset="0"/>
                                </a:rPr>
                              </m:ctrlPr>
                            </m:dPr>
                            <m:e>
                              <m:r>
                                <a:rPr lang="en-US" i="1">
                                  <a:latin typeface="Cambria Math" panose="02040503050406030204" pitchFamily="18" charset="0"/>
                                </a:rPr>
                                <m:t>𝜃</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𝑒𝑓𝑓</m:t>
                              </m:r>
                            </m:sub>
                          </m:sSub>
                          <m:r>
                            <a:rPr lang="en-US" b="0" i="1" smtClean="0">
                              <a:latin typeface="Cambria Math" panose="02040503050406030204" pitchFamily="18" charset="0"/>
                            </a:rPr>
                            <m:t>𝑎</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𝑛</m:t>
                              </m:r>
                            </m:e>
                            <m:sub>
                              <m:r>
                                <a:rPr lang="en-US" b="0" i="1" smtClean="0">
                                  <a:latin typeface="Cambria Math" panose="02040503050406030204" pitchFamily="18" charset="0"/>
                                </a:rPr>
                                <m:t>1</m:t>
                              </m:r>
                            </m:sub>
                          </m:sSub>
                          <m:r>
                            <a:rPr lang="en-US" b="0" i="1" smtClean="0">
                              <a:latin typeface="Cambria Math" panose="02040503050406030204" pitchFamily="18" charset="0"/>
                            </a:rPr>
                            <m:t>𝑎</m:t>
                          </m:r>
                        </m:den>
                      </m:f>
                    </m:oMath>
                  </m:oMathPara>
                </a14:m>
                <a:endParaRPr lang="en-US" dirty="0"/>
              </a:p>
            </p:txBody>
          </p:sp>
        </mc:Choice>
        <mc:Fallback>
          <p:sp>
            <p:nvSpPr>
              <p:cNvPr id="29" name="TextBox 28"/>
              <p:cNvSpPr txBox="1">
                <a:spLocks noRot="1" noChangeAspect="1" noMove="1" noResize="1" noEditPoints="1" noAdjustHandles="1" noChangeArrowheads="1" noChangeShapeType="1" noTextEdit="1"/>
              </p:cNvSpPr>
              <p:nvPr/>
            </p:nvSpPr>
            <p:spPr>
              <a:xfrm>
                <a:off x="1008659" y="3915240"/>
                <a:ext cx="2142381" cy="579198"/>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1081634" y="4820121"/>
                <a:ext cx="2008499" cy="752450"/>
              </a:xfrm>
              <a:prstGeom prst="rect">
                <a:avLst/>
              </a:prstGeom>
              <a:noFill/>
              <a:ln>
                <a:solidFill>
                  <a:srgbClr val="C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sin</m:t>
                          </m:r>
                        </m:fName>
                        <m:e>
                          <m:d>
                            <m:dPr>
                              <m:ctrlPr>
                                <a:rPr lang="en-US" i="1" smtClean="0">
                                  <a:latin typeface="Cambria Math" panose="02040503050406030204" pitchFamily="18" charset="0"/>
                                </a:rPr>
                              </m:ctrlPr>
                            </m:dPr>
                            <m:e>
                              <m:r>
                                <a:rPr lang="en-US" i="1">
                                  <a:latin typeface="Cambria Math" panose="02040503050406030204" pitchFamily="18" charset="0"/>
                                </a:rPr>
                                <m:t>𝜃</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r>
                                <a:rPr lang="en-US" b="0" i="1" smtClean="0">
                                  <a:latin typeface="Cambria Math" panose="02040503050406030204" pitchFamily="18" charset="0"/>
                                </a:rPr>
                                <m:t>𝜆</m:t>
                              </m:r>
                            </m:num>
                            <m:den>
                              <m:r>
                                <a:rPr lang="en-US" b="0" i="1" smtClean="0">
                                  <a:latin typeface="Cambria Math" panose="02040503050406030204" pitchFamily="18" charset="0"/>
                                </a:rPr>
                                <m:t>𝑎</m:t>
                              </m:r>
                            </m:den>
                          </m:f>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den>
                      </m:f>
                    </m:oMath>
                  </m:oMathPara>
                </a14:m>
                <a:endParaRPr lang="en-US" dirty="0"/>
              </a:p>
            </p:txBody>
          </p:sp>
        </mc:Choice>
        <mc:Fallback>
          <p:sp>
            <p:nvSpPr>
              <p:cNvPr id="30" name="TextBox 29"/>
              <p:cNvSpPr txBox="1">
                <a:spLocks noRot="1" noChangeAspect="1" noMove="1" noResize="1" noEditPoints="1" noAdjustHandles="1" noChangeArrowheads="1" noChangeShapeType="1" noTextEdit="1"/>
              </p:cNvSpPr>
              <p:nvPr/>
            </p:nvSpPr>
            <p:spPr>
              <a:xfrm>
                <a:off x="1081634" y="4820121"/>
                <a:ext cx="2008499" cy="752450"/>
              </a:xfrm>
              <a:prstGeom prst="rect">
                <a:avLst/>
              </a:prstGeom>
              <a:blipFill rotWithShape="0">
                <a:blip r:embed="rId16"/>
                <a:stretch>
                  <a:fillRect/>
                </a:stretch>
              </a:blipFill>
              <a:ln>
                <a:solidFill>
                  <a:srgbClr val="CF0000"/>
                </a:solidFill>
              </a:ln>
            </p:spPr>
            <p:txBody>
              <a:bodyPr/>
              <a:lstStyle/>
              <a:p>
                <a:r>
                  <a:rPr lang="en-US">
                    <a:noFill/>
                  </a:rPr>
                  <a:t> </a:t>
                </a:r>
              </a:p>
            </p:txBody>
          </p:sp>
        </mc:Fallback>
      </mc:AlternateContent>
      <p:cxnSp>
        <p:nvCxnSpPr>
          <p:cNvPr id="31" name="Straight Arrow Connector 30"/>
          <p:cNvCxnSpPr/>
          <p:nvPr/>
        </p:nvCxnSpPr>
        <p:spPr>
          <a:xfrm>
            <a:off x="1081634" y="1087454"/>
            <a:ext cx="154239" cy="5697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41689" y="755769"/>
            <a:ext cx="1544525" cy="369332"/>
          </a:xfrm>
          <a:prstGeom prst="rect">
            <a:avLst/>
          </a:prstGeom>
          <a:noFill/>
        </p:spPr>
        <p:txBody>
          <a:bodyPr wrap="none" rtlCol="0">
            <a:spAutoFit/>
          </a:bodyPr>
          <a:lstStyle/>
          <a:p>
            <a:r>
              <a:rPr lang="en-US" dirty="0"/>
              <a:t>Phase of Ray 2</a:t>
            </a:r>
          </a:p>
        </p:txBody>
      </p:sp>
      <p:sp>
        <p:nvSpPr>
          <p:cNvPr id="33" name="TextBox 32"/>
          <p:cNvSpPr txBox="1"/>
          <p:nvPr/>
        </p:nvSpPr>
        <p:spPr>
          <a:xfrm>
            <a:off x="1975818" y="732755"/>
            <a:ext cx="1544525" cy="369332"/>
          </a:xfrm>
          <a:prstGeom prst="rect">
            <a:avLst/>
          </a:prstGeom>
          <a:noFill/>
        </p:spPr>
        <p:txBody>
          <a:bodyPr wrap="none" rtlCol="0">
            <a:spAutoFit/>
          </a:bodyPr>
          <a:lstStyle/>
          <a:p>
            <a:r>
              <a:rPr lang="en-US" dirty="0"/>
              <a:t>Phase of </a:t>
            </a:r>
            <a:r>
              <a:rPr lang="en-US"/>
              <a:t>Ray 1</a:t>
            </a:r>
            <a:endParaRPr lang="en-US" dirty="0"/>
          </a:p>
        </p:txBody>
      </p:sp>
      <p:cxnSp>
        <p:nvCxnSpPr>
          <p:cNvPr id="36" name="Straight Arrow Connector 35"/>
          <p:cNvCxnSpPr/>
          <p:nvPr/>
        </p:nvCxnSpPr>
        <p:spPr>
          <a:xfrm flipH="1">
            <a:off x="1944169" y="1103630"/>
            <a:ext cx="345989" cy="5721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3447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13599240">
            <a:off x="6625557" y="-1304797"/>
            <a:ext cx="1733114" cy="4649433"/>
          </a:xfrm>
          <a:prstGeom prst="rect">
            <a:avLst/>
          </a:prstGeom>
          <a:solidFill>
            <a:schemeClr val="bg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Coupling </a:t>
            </a:r>
            <a:r>
              <a:rPr lang="en-US" i="1" dirty="0"/>
              <a:t>into waveguide</a:t>
            </a:r>
          </a:p>
        </p:txBody>
      </p:sp>
      <p:sp>
        <p:nvSpPr>
          <p:cNvPr id="3" name="Content Placeholder 2"/>
          <p:cNvSpPr>
            <a:spLocks noGrp="1"/>
          </p:cNvSpPr>
          <p:nvPr>
            <p:ph idx="1"/>
          </p:nvPr>
        </p:nvSpPr>
        <p:spPr>
          <a:xfrm>
            <a:off x="606092" y="934739"/>
            <a:ext cx="7740650" cy="4622103"/>
          </a:xfrm>
        </p:spPr>
        <p:txBody>
          <a:bodyPr/>
          <a:lstStyle/>
          <a:p>
            <a:r>
              <a:rPr lang="en-US" dirty="0"/>
              <a:t>By reciprocity we can use the same</a:t>
            </a:r>
            <a:br>
              <a:rPr lang="en-US" dirty="0"/>
            </a:br>
            <a:r>
              <a:rPr lang="en-US" dirty="0"/>
              <a:t>grating to couple light </a:t>
            </a:r>
            <a:r>
              <a:rPr lang="en-US" i="1" dirty="0"/>
              <a:t>into </a:t>
            </a:r>
            <a:r>
              <a:rPr lang="en-US" dirty="0"/>
              <a:t>a</a:t>
            </a:r>
            <a:br>
              <a:rPr lang="en-US" dirty="0"/>
            </a:br>
            <a:r>
              <a:rPr lang="en-US" dirty="0"/>
              <a:t>waveguide.</a:t>
            </a:r>
          </a:p>
          <a:p>
            <a:r>
              <a:rPr lang="en-US" dirty="0"/>
              <a:t>But, let’s examine this problem</a:t>
            </a:r>
            <a:br>
              <a:rPr lang="en-US" dirty="0"/>
            </a:br>
            <a:r>
              <a:rPr lang="en-US" dirty="0"/>
              <a:t>slightly differently.</a:t>
            </a:r>
          </a:p>
        </p:txBody>
      </p:sp>
      <p:cxnSp>
        <p:nvCxnSpPr>
          <p:cNvPr id="9" name="Straight Arrow Connector 8"/>
          <p:cNvCxnSpPr/>
          <p:nvPr/>
        </p:nvCxnSpPr>
        <p:spPr>
          <a:xfrm flipV="1">
            <a:off x="413216" y="3476790"/>
            <a:ext cx="0" cy="8171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08817" y="4293938"/>
            <a:ext cx="92807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30270" y="3217397"/>
                <a:ext cx="1651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x</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0270" y="3217397"/>
                <a:ext cx="165110" cy="276999"/>
              </a:xfrm>
              <a:prstGeom prst="rect">
                <a:avLst/>
              </a:prstGeom>
              <a:blipFill>
                <a:blip r:embed="rId2"/>
                <a:stretch>
                  <a:fillRect l="-22222" r="-18519"/>
                </a:stretch>
              </a:blipFill>
            </p:spPr>
            <p:txBody>
              <a:bodyPr/>
              <a:lstStyle/>
              <a:p>
                <a:r>
                  <a:rPr lang="en-US">
                    <a:noFill/>
                  </a:rPr>
                  <a:t> </a:t>
                </a:r>
              </a:p>
            </p:txBody>
          </p:sp>
        </mc:Fallback>
      </mc:AlternateContent>
      <p:sp>
        <p:nvSpPr>
          <p:cNvPr id="20" name="TextBox 19"/>
          <p:cNvSpPr txBox="1"/>
          <p:nvPr/>
        </p:nvSpPr>
        <p:spPr>
          <a:xfrm rot="18926909">
            <a:off x="5850709" y="1160196"/>
            <a:ext cx="2183033" cy="646331"/>
          </a:xfrm>
          <a:prstGeom prst="rect">
            <a:avLst/>
          </a:prstGeom>
          <a:noFill/>
        </p:spPr>
        <p:txBody>
          <a:bodyPr wrap="square" rtlCol="0">
            <a:spAutoFit/>
          </a:bodyPr>
          <a:lstStyle/>
          <a:p>
            <a:r>
              <a:rPr lang="en-US" dirty="0"/>
              <a:t>Optical fiber</a:t>
            </a:r>
            <a:br>
              <a:rPr lang="en-US" dirty="0"/>
            </a:br>
            <a:r>
              <a:rPr lang="en-US" dirty="0"/>
              <a:t>(not to scale) </a:t>
            </a:r>
          </a:p>
        </p:txBody>
      </p:sp>
      <p:sp>
        <p:nvSpPr>
          <p:cNvPr id="21" name="Freeform 20"/>
          <p:cNvSpPr/>
          <p:nvPr/>
        </p:nvSpPr>
        <p:spPr>
          <a:xfrm flipH="1">
            <a:off x="1910978" y="3552502"/>
            <a:ext cx="5114925" cy="667123"/>
          </a:xfrm>
          <a:custGeom>
            <a:avLst/>
            <a:gdLst>
              <a:gd name="connsiteX0" fmla="*/ 1226734 w 5114925"/>
              <a:gd name="connsiteY0" fmla="*/ 0 h 667123"/>
              <a:gd name="connsiteX1" fmla="*/ 1516880 w 5114925"/>
              <a:gd name="connsiteY1" fmla="*/ 0 h 667123"/>
              <a:gd name="connsiteX2" fmla="*/ 1516880 w 5114925"/>
              <a:gd name="connsiteY2" fmla="*/ 201287 h 667123"/>
              <a:gd name="connsiteX3" fmla="*/ 1829163 w 5114925"/>
              <a:gd name="connsiteY3" fmla="*/ 201287 h 667123"/>
              <a:gd name="connsiteX4" fmla="*/ 1829163 w 5114925"/>
              <a:gd name="connsiteY4" fmla="*/ 6171 h 667123"/>
              <a:gd name="connsiteX5" fmla="*/ 2119309 w 5114925"/>
              <a:gd name="connsiteY5" fmla="*/ 6171 h 667123"/>
              <a:gd name="connsiteX6" fmla="*/ 2119309 w 5114925"/>
              <a:gd name="connsiteY6" fmla="*/ 201287 h 667123"/>
              <a:gd name="connsiteX7" fmla="*/ 2439074 w 5114925"/>
              <a:gd name="connsiteY7" fmla="*/ 201287 h 667123"/>
              <a:gd name="connsiteX8" fmla="*/ 2439074 w 5114925"/>
              <a:gd name="connsiteY8" fmla="*/ 6470 h 667123"/>
              <a:gd name="connsiteX9" fmla="*/ 2729220 w 5114925"/>
              <a:gd name="connsiteY9" fmla="*/ 6470 h 667123"/>
              <a:gd name="connsiteX10" fmla="*/ 2729220 w 5114925"/>
              <a:gd name="connsiteY10" fmla="*/ 201287 h 667123"/>
              <a:gd name="connsiteX11" fmla="*/ 3039193 w 5114925"/>
              <a:gd name="connsiteY11" fmla="*/ 201287 h 667123"/>
              <a:gd name="connsiteX12" fmla="*/ 3039193 w 5114925"/>
              <a:gd name="connsiteY12" fmla="*/ 2047 h 667123"/>
              <a:gd name="connsiteX13" fmla="*/ 3329339 w 5114925"/>
              <a:gd name="connsiteY13" fmla="*/ 2047 h 667123"/>
              <a:gd name="connsiteX14" fmla="*/ 3329339 w 5114925"/>
              <a:gd name="connsiteY14" fmla="*/ 201287 h 667123"/>
              <a:gd name="connsiteX15" fmla="*/ 5114925 w 5114925"/>
              <a:gd name="connsiteY15" fmla="*/ 201287 h 667123"/>
              <a:gd name="connsiteX16" fmla="*/ 5114925 w 5114925"/>
              <a:gd name="connsiteY16" fmla="*/ 667123 h 667123"/>
              <a:gd name="connsiteX17" fmla="*/ 0 w 5114925"/>
              <a:gd name="connsiteY17" fmla="*/ 667123 h 667123"/>
              <a:gd name="connsiteX18" fmla="*/ 0 w 5114925"/>
              <a:gd name="connsiteY18" fmla="*/ 401002 h 667123"/>
              <a:gd name="connsiteX19" fmla="*/ 0 w 5114925"/>
              <a:gd name="connsiteY19" fmla="*/ 201287 h 667123"/>
              <a:gd name="connsiteX20" fmla="*/ 0 w 5114925"/>
              <a:gd name="connsiteY20" fmla="*/ 5348 h 667123"/>
              <a:gd name="connsiteX21" fmla="*/ 290146 w 5114925"/>
              <a:gd name="connsiteY21" fmla="*/ 5348 h 667123"/>
              <a:gd name="connsiteX22" fmla="*/ 290146 w 5114925"/>
              <a:gd name="connsiteY22" fmla="*/ 201287 h 667123"/>
              <a:gd name="connsiteX23" fmla="*/ 609600 w 5114925"/>
              <a:gd name="connsiteY23" fmla="*/ 201287 h 667123"/>
              <a:gd name="connsiteX24" fmla="*/ 609600 w 5114925"/>
              <a:gd name="connsiteY24" fmla="*/ 3263 h 667123"/>
              <a:gd name="connsiteX25" fmla="*/ 899746 w 5114925"/>
              <a:gd name="connsiteY25" fmla="*/ 3263 h 667123"/>
              <a:gd name="connsiteX26" fmla="*/ 899746 w 5114925"/>
              <a:gd name="connsiteY26" fmla="*/ 201287 h 667123"/>
              <a:gd name="connsiteX27" fmla="*/ 1226734 w 5114925"/>
              <a:gd name="connsiteY27" fmla="*/ 201287 h 6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4925" h="667123">
                <a:moveTo>
                  <a:pt x="1226734" y="0"/>
                </a:moveTo>
                <a:lnTo>
                  <a:pt x="1516880" y="0"/>
                </a:lnTo>
                <a:lnTo>
                  <a:pt x="1516880" y="201287"/>
                </a:lnTo>
                <a:lnTo>
                  <a:pt x="1829163" y="201287"/>
                </a:lnTo>
                <a:lnTo>
                  <a:pt x="1829163" y="6171"/>
                </a:lnTo>
                <a:lnTo>
                  <a:pt x="2119309" y="6171"/>
                </a:lnTo>
                <a:lnTo>
                  <a:pt x="2119309" y="201287"/>
                </a:lnTo>
                <a:lnTo>
                  <a:pt x="2439074" y="201287"/>
                </a:lnTo>
                <a:lnTo>
                  <a:pt x="2439074" y="6470"/>
                </a:lnTo>
                <a:lnTo>
                  <a:pt x="2729220" y="6470"/>
                </a:lnTo>
                <a:lnTo>
                  <a:pt x="2729220" y="201287"/>
                </a:lnTo>
                <a:lnTo>
                  <a:pt x="3039193" y="201287"/>
                </a:lnTo>
                <a:lnTo>
                  <a:pt x="3039193" y="2047"/>
                </a:lnTo>
                <a:lnTo>
                  <a:pt x="3329339" y="2047"/>
                </a:lnTo>
                <a:lnTo>
                  <a:pt x="3329339" y="201287"/>
                </a:lnTo>
                <a:lnTo>
                  <a:pt x="5114925" y="201287"/>
                </a:lnTo>
                <a:lnTo>
                  <a:pt x="5114925" y="667123"/>
                </a:lnTo>
                <a:lnTo>
                  <a:pt x="0" y="667123"/>
                </a:lnTo>
                <a:lnTo>
                  <a:pt x="0" y="401002"/>
                </a:lnTo>
                <a:lnTo>
                  <a:pt x="0" y="201287"/>
                </a:lnTo>
                <a:lnTo>
                  <a:pt x="0" y="5348"/>
                </a:lnTo>
                <a:lnTo>
                  <a:pt x="290146" y="5348"/>
                </a:lnTo>
                <a:lnTo>
                  <a:pt x="290146" y="201287"/>
                </a:lnTo>
                <a:lnTo>
                  <a:pt x="609600" y="201287"/>
                </a:lnTo>
                <a:lnTo>
                  <a:pt x="609600" y="3263"/>
                </a:lnTo>
                <a:lnTo>
                  <a:pt x="899746" y="3263"/>
                </a:lnTo>
                <a:lnTo>
                  <a:pt x="899746" y="201287"/>
                </a:lnTo>
                <a:lnTo>
                  <a:pt x="1226734" y="201287"/>
                </a:lnTo>
                <a:close/>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 Brace 25"/>
          <p:cNvSpPr/>
          <p:nvPr/>
        </p:nvSpPr>
        <p:spPr>
          <a:xfrm rot="16200000">
            <a:off x="4221234" y="3579157"/>
            <a:ext cx="135915" cy="59642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4195800" y="3904933"/>
                <a:ext cx="18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195800" y="3904933"/>
                <a:ext cx="186781" cy="276999"/>
              </a:xfrm>
              <a:prstGeom prst="rect">
                <a:avLst/>
              </a:prstGeom>
              <a:blipFill>
                <a:blip r:embed="rId3"/>
                <a:stretch>
                  <a:fillRect l="-19355" r="-12903"/>
                </a:stretch>
              </a:blipFill>
            </p:spPr>
            <p:txBody>
              <a:bodyPr/>
              <a:lstStyle/>
              <a:p>
                <a:r>
                  <a:rPr lang="en-US">
                    <a:noFill/>
                  </a:rPr>
                  <a:t> </a:t>
                </a:r>
              </a:p>
            </p:txBody>
          </p:sp>
        </mc:Fallback>
      </mc:AlternateContent>
      <p:sp>
        <p:nvSpPr>
          <p:cNvPr id="38" name="Rectangle 37"/>
          <p:cNvSpPr/>
          <p:nvPr/>
        </p:nvSpPr>
        <p:spPr>
          <a:xfrm>
            <a:off x="1918955" y="4219625"/>
            <a:ext cx="5114925" cy="190500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39" name="TextBox 38"/>
              <p:cNvSpPr txBox="1"/>
              <p:nvPr/>
            </p:nvSpPr>
            <p:spPr>
              <a:xfrm>
                <a:off x="1984034" y="3788537"/>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984034" y="3788537"/>
                <a:ext cx="293285" cy="276999"/>
              </a:xfrm>
              <a:prstGeom prst="rect">
                <a:avLst/>
              </a:prstGeom>
              <a:blipFill>
                <a:blip r:embed="rId4"/>
                <a:stretch>
                  <a:fillRect l="-12245" r="-61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982328" y="3301988"/>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982328" y="3301988"/>
                <a:ext cx="287963" cy="276999"/>
              </a:xfrm>
              <a:prstGeom prst="rect">
                <a:avLst/>
              </a:prstGeom>
              <a:blipFill>
                <a:blip r:embed="rId5"/>
                <a:stretch>
                  <a:fillRect l="-12766" r="-8511"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980701" y="4293938"/>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1980701" y="4293938"/>
                <a:ext cx="293285" cy="276999"/>
              </a:xfrm>
              <a:prstGeom prst="rect">
                <a:avLst/>
              </a:prstGeom>
              <a:blipFill>
                <a:blip r:embed="rId6"/>
                <a:stretch>
                  <a:fillRect l="-12500" r="-6250" b="-15217"/>
                </a:stretch>
              </a:blipFill>
            </p:spPr>
            <p:txBody>
              <a:bodyPr/>
              <a:lstStyle/>
              <a:p>
                <a:r>
                  <a:rPr lang="en-US">
                    <a:noFill/>
                  </a:rPr>
                  <a:t> </a:t>
                </a:r>
              </a:p>
            </p:txBody>
          </p:sp>
        </mc:Fallback>
      </mc:AlternateContent>
      <p:cxnSp>
        <p:nvCxnSpPr>
          <p:cNvPr id="42" name="Straight Arrow Connector 41"/>
          <p:cNvCxnSpPr/>
          <p:nvPr/>
        </p:nvCxnSpPr>
        <p:spPr>
          <a:xfrm>
            <a:off x="2565732" y="4070730"/>
            <a:ext cx="1160421" cy="0"/>
          </a:xfrm>
          <a:prstGeom prst="straightConnector1">
            <a:avLst/>
          </a:prstGeom>
          <a:ln>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2911617" y="3753210"/>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2911617" y="3753210"/>
                <a:ext cx="439672" cy="276999"/>
              </a:xfrm>
              <a:prstGeom prst="rect">
                <a:avLst/>
              </a:prstGeom>
              <a:blipFill>
                <a:blip r:embed="rId7"/>
                <a:stretch>
                  <a:fillRect l="-12500" r="-1389"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349698" y="4129061"/>
                <a:ext cx="1570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z</m:t>
                      </m:r>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1349698" y="4129061"/>
                <a:ext cx="157094" cy="276999"/>
              </a:xfrm>
              <a:prstGeom prst="rect">
                <a:avLst/>
              </a:prstGeom>
              <a:blipFill>
                <a:blip r:embed="rId8"/>
                <a:stretch>
                  <a:fillRect l="-23077" r="-19231"/>
                </a:stretch>
              </a:blipFill>
            </p:spPr>
            <p:txBody>
              <a:bodyPr/>
              <a:lstStyle/>
              <a:p>
                <a:r>
                  <a:rPr lang="en-US">
                    <a:noFill/>
                  </a:rPr>
                  <a:t> </a:t>
                </a:r>
              </a:p>
            </p:txBody>
          </p:sp>
        </mc:Fallback>
      </mc:AlternateContent>
      <p:cxnSp>
        <p:nvCxnSpPr>
          <p:cNvPr id="62" name="Straight Arrow Connector 61"/>
          <p:cNvCxnSpPr/>
          <p:nvPr/>
        </p:nvCxnSpPr>
        <p:spPr>
          <a:xfrm flipV="1">
            <a:off x="3816254" y="2432038"/>
            <a:ext cx="1264923" cy="1047855"/>
          </a:xfrm>
          <a:prstGeom prst="straightConnector1">
            <a:avLst/>
          </a:prstGeom>
          <a:ln>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4443315" y="2703560"/>
            <a:ext cx="970469" cy="818827"/>
          </a:xfrm>
          <a:prstGeom prst="straightConnector1">
            <a:avLst/>
          </a:prstGeom>
          <a:ln>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5040036" y="2980835"/>
            <a:ext cx="627295" cy="530168"/>
          </a:xfrm>
          <a:prstGeom prst="straightConnector1">
            <a:avLst/>
          </a:prstGeom>
          <a:ln>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5599222" y="3207189"/>
            <a:ext cx="341453" cy="297414"/>
          </a:xfrm>
          <a:prstGeom prst="straightConnector1">
            <a:avLst/>
          </a:prstGeom>
          <a:ln>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964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Waveguide coupling</a:t>
            </a:r>
          </a:p>
        </p:txBody>
      </p:sp>
      <p:sp>
        <p:nvSpPr>
          <p:cNvPr id="6" name="Content Placeholder 5"/>
          <p:cNvSpPr>
            <a:spLocks noGrp="1"/>
          </p:cNvSpPr>
          <p:nvPr>
            <p:ph idx="1"/>
          </p:nvPr>
        </p:nvSpPr>
        <p:spPr/>
        <p:txBody>
          <a:bodyPr/>
          <a:lstStyle/>
          <a:p>
            <a:r>
              <a:rPr lang="en-US" dirty="0"/>
              <a:t>What if I send light onto a waveguide (without a grating) as shown below?</a:t>
            </a:r>
          </a:p>
          <a:p>
            <a:r>
              <a:rPr lang="en-US" dirty="0"/>
              <a:t>How much power can I couple into the waveguide?</a:t>
            </a:r>
          </a:p>
        </p:txBody>
      </p:sp>
      <p:sp>
        <p:nvSpPr>
          <p:cNvPr id="27" name="Rectangle 26"/>
          <p:cNvSpPr/>
          <p:nvPr/>
        </p:nvSpPr>
        <p:spPr>
          <a:xfrm>
            <a:off x="1918955" y="4219625"/>
            <a:ext cx="5114925" cy="190500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28" name="Straight Arrow Connector 27"/>
          <p:cNvCxnSpPr/>
          <p:nvPr/>
        </p:nvCxnSpPr>
        <p:spPr>
          <a:xfrm>
            <a:off x="2406725" y="2721720"/>
            <a:ext cx="933450" cy="10096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340175" y="2721720"/>
            <a:ext cx="0" cy="1009650"/>
          </a:xfrm>
          <a:prstGeom prst="line">
            <a:avLst/>
          </a:prstGeom>
          <a:ln>
            <a:solidFill>
              <a:schemeClr val="tx1">
                <a:lumMod val="65000"/>
                <a:lumOff val="3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rot="21195472">
            <a:off x="3073475" y="3293119"/>
            <a:ext cx="266700" cy="151612"/>
          </a:xfrm>
          <a:custGeom>
            <a:avLst/>
            <a:gdLst>
              <a:gd name="connsiteX0" fmla="*/ 266700 w 266700"/>
              <a:gd name="connsiteY0" fmla="*/ 27787 h 151612"/>
              <a:gd name="connsiteX1" fmla="*/ 142875 w 266700"/>
              <a:gd name="connsiteY1" fmla="*/ 8737 h 151612"/>
              <a:gd name="connsiteX2" fmla="*/ 0 w 266700"/>
              <a:gd name="connsiteY2" fmla="*/ 151612 h 151612"/>
            </a:gdLst>
            <a:ahLst/>
            <a:cxnLst>
              <a:cxn ang="0">
                <a:pos x="connsiteX0" y="connsiteY0"/>
              </a:cxn>
              <a:cxn ang="0">
                <a:pos x="connsiteX1" y="connsiteY1"/>
              </a:cxn>
              <a:cxn ang="0">
                <a:pos x="connsiteX2" y="connsiteY2"/>
              </a:cxn>
            </a:cxnLst>
            <a:rect l="l" t="t" r="r" b="b"/>
            <a:pathLst>
              <a:path w="266700" h="151612">
                <a:moveTo>
                  <a:pt x="266700" y="27787"/>
                </a:moveTo>
                <a:cubicBezTo>
                  <a:pt x="227012" y="7943"/>
                  <a:pt x="187325" y="-11901"/>
                  <a:pt x="142875" y="8737"/>
                </a:cubicBezTo>
                <a:cubicBezTo>
                  <a:pt x="98425" y="29375"/>
                  <a:pt x="49212" y="90493"/>
                  <a:pt x="0" y="151612"/>
                </a:cubicBez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3053765" y="2977964"/>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053765" y="2977964"/>
                <a:ext cx="189474" cy="276999"/>
              </a:xfrm>
              <a:prstGeom prst="rect">
                <a:avLst/>
              </a:prstGeom>
              <a:blipFill rotWithShape="0">
                <a:blip r:embed="rId2"/>
                <a:stretch>
                  <a:fillRect l="-32258" r="-22581" b="-6667"/>
                </a:stretch>
              </a:blipFill>
            </p:spPr>
            <p:txBody>
              <a:bodyPr/>
              <a:lstStyle/>
              <a:p>
                <a:r>
                  <a:rPr lang="en-US">
                    <a:noFill/>
                  </a:rPr>
                  <a:t> </a:t>
                </a:r>
              </a:p>
            </p:txBody>
          </p:sp>
        </mc:Fallback>
      </mc:AlternateContent>
      <p:cxnSp>
        <p:nvCxnSpPr>
          <p:cNvPr id="32" name="Straight Arrow Connector 31"/>
          <p:cNvCxnSpPr/>
          <p:nvPr/>
        </p:nvCxnSpPr>
        <p:spPr>
          <a:xfrm flipV="1">
            <a:off x="6048105" y="2802100"/>
            <a:ext cx="0" cy="8171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043706" y="3619248"/>
            <a:ext cx="92807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6984587" y="3454371"/>
                <a:ext cx="1570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z</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6984587" y="3454371"/>
                <a:ext cx="157094" cy="276999"/>
              </a:xfrm>
              <a:prstGeom prst="rect">
                <a:avLst/>
              </a:prstGeom>
              <a:blipFill>
                <a:blip r:embed="rId3"/>
                <a:stretch>
                  <a:fillRect l="-23077" r="-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965159" y="2542707"/>
                <a:ext cx="1651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x</m:t>
                      </m:r>
                    </m:oMath>
                  </m:oMathPara>
                </a14:m>
                <a:endParaRPr lang="en-US" dirty="0"/>
              </a:p>
            </p:txBody>
          </p:sp>
        </mc:Choice>
        <mc:Fallback xmlns="">
          <p:sp>
            <p:nvSpPr>
              <p:cNvPr id="35" name="TextBox 34"/>
              <p:cNvSpPr txBox="1">
                <a:spLocks noRot="1" noChangeAspect="1" noMove="1" noResize="1" noEditPoints="1" noAdjustHandles="1" noChangeArrowheads="1" noChangeShapeType="1" noTextEdit="1"/>
              </p:cNvSpPr>
              <p:nvPr/>
            </p:nvSpPr>
            <p:spPr>
              <a:xfrm>
                <a:off x="5965159" y="2542707"/>
                <a:ext cx="165110" cy="276999"/>
              </a:xfrm>
              <a:prstGeom prst="rect">
                <a:avLst/>
              </a:prstGeom>
              <a:blipFill>
                <a:blip r:embed="rId4"/>
                <a:stretch>
                  <a:fillRect l="-22222" r="-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984034" y="3788537"/>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984034" y="3788537"/>
                <a:ext cx="293285" cy="276999"/>
              </a:xfrm>
              <a:prstGeom prst="rect">
                <a:avLst/>
              </a:prstGeom>
              <a:blipFill>
                <a:blip r:embed="rId5"/>
                <a:stretch>
                  <a:fillRect l="-12245" r="-61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982328" y="3301988"/>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1982328" y="3301988"/>
                <a:ext cx="287963" cy="276999"/>
              </a:xfrm>
              <a:prstGeom prst="rect">
                <a:avLst/>
              </a:prstGeom>
              <a:blipFill>
                <a:blip r:embed="rId6"/>
                <a:stretch>
                  <a:fillRect l="-12766" r="-8511"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980701" y="4293938"/>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1980701" y="4293938"/>
                <a:ext cx="293285" cy="276999"/>
              </a:xfrm>
              <a:prstGeom prst="rect">
                <a:avLst/>
              </a:prstGeom>
              <a:blipFill>
                <a:blip r:embed="rId7"/>
                <a:stretch>
                  <a:fillRect l="-12500" r="-6250" b="-15217"/>
                </a:stretch>
              </a:blipFill>
            </p:spPr>
            <p:txBody>
              <a:bodyPr/>
              <a:lstStyle/>
              <a:p>
                <a:r>
                  <a:rPr lang="en-US">
                    <a:noFill/>
                  </a:rPr>
                  <a:t> </a:t>
                </a:r>
              </a:p>
            </p:txBody>
          </p:sp>
        </mc:Fallback>
      </mc:AlternateContent>
      <p:cxnSp>
        <p:nvCxnSpPr>
          <p:cNvPr id="39" name="Straight Arrow Connector 38"/>
          <p:cNvCxnSpPr/>
          <p:nvPr/>
        </p:nvCxnSpPr>
        <p:spPr>
          <a:xfrm>
            <a:off x="3918282" y="4105452"/>
            <a:ext cx="116042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306529" y="3773764"/>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4306529" y="3773764"/>
                <a:ext cx="439672" cy="276999"/>
              </a:xfrm>
              <a:prstGeom prst="rect">
                <a:avLst/>
              </a:prstGeom>
              <a:blipFill>
                <a:blip r:embed="rId8"/>
                <a:stretch>
                  <a:fillRect l="-12329" r="-1370" b="-13333"/>
                </a:stretch>
              </a:blipFill>
            </p:spPr>
            <p:txBody>
              <a:bodyPr/>
              <a:lstStyle/>
              <a:p>
                <a:r>
                  <a:rPr lang="en-US">
                    <a:noFill/>
                  </a:rPr>
                  <a:t> </a:t>
                </a:r>
              </a:p>
            </p:txBody>
          </p:sp>
        </mc:Fallback>
      </mc:AlternateContent>
      <p:sp>
        <p:nvSpPr>
          <p:cNvPr id="41" name="Rectangle 40"/>
          <p:cNvSpPr/>
          <p:nvPr/>
        </p:nvSpPr>
        <p:spPr>
          <a:xfrm>
            <a:off x="1918955" y="3753591"/>
            <a:ext cx="5114925" cy="466033"/>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5716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Waveguide coupling</a:t>
            </a:r>
          </a:p>
        </p:txBody>
      </p:sp>
      <p:sp>
        <p:nvSpPr>
          <p:cNvPr id="3" name="Content Placeholder 2"/>
          <p:cNvSpPr>
            <a:spLocks noGrp="1"/>
          </p:cNvSpPr>
          <p:nvPr>
            <p:ph idx="1"/>
          </p:nvPr>
        </p:nvSpPr>
        <p:spPr/>
        <p:txBody>
          <a:bodyPr/>
          <a:lstStyle/>
          <a:p>
            <a:r>
              <a:rPr lang="en-US" dirty="0"/>
              <a:t>The answer is precisely zero</a:t>
            </a:r>
          </a:p>
          <a:p>
            <a:pPr marL="0" indent="0">
              <a:buNone/>
            </a:pPr>
            <a:endParaRPr lang="en-US" dirty="0"/>
          </a:p>
        </p:txBody>
      </p:sp>
      <p:sp>
        <p:nvSpPr>
          <p:cNvPr id="6" name="Rectangle 5"/>
          <p:cNvSpPr/>
          <p:nvPr/>
        </p:nvSpPr>
        <p:spPr>
          <a:xfrm>
            <a:off x="1918955" y="4219625"/>
            <a:ext cx="5114925" cy="190500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7" name="Straight Arrow Connector 6"/>
          <p:cNvCxnSpPr/>
          <p:nvPr/>
        </p:nvCxnSpPr>
        <p:spPr>
          <a:xfrm>
            <a:off x="2406725" y="2721720"/>
            <a:ext cx="933450" cy="10096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340175" y="2721720"/>
            <a:ext cx="0" cy="1009650"/>
          </a:xfrm>
          <a:prstGeom prst="line">
            <a:avLst/>
          </a:prstGeom>
          <a:ln>
            <a:solidFill>
              <a:schemeClr val="tx1">
                <a:lumMod val="65000"/>
                <a:lumOff val="3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rot="21195472">
            <a:off x="3073475" y="3293119"/>
            <a:ext cx="266700" cy="151612"/>
          </a:xfrm>
          <a:custGeom>
            <a:avLst/>
            <a:gdLst>
              <a:gd name="connsiteX0" fmla="*/ 266700 w 266700"/>
              <a:gd name="connsiteY0" fmla="*/ 27787 h 151612"/>
              <a:gd name="connsiteX1" fmla="*/ 142875 w 266700"/>
              <a:gd name="connsiteY1" fmla="*/ 8737 h 151612"/>
              <a:gd name="connsiteX2" fmla="*/ 0 w 266700"/>
              <a:gd name="connsiteY2" fmla="*/ 151612 h 151612"/>
            </a:gdLst>
            <a:ahLst/>
            <a:cxnLst>
              <a:cxn ang="0">
                <a:pos x="connsiteX0" y="connsiteY0"/>
              </a:cxn>
              <a:cxn ang="0">
                <a:pos x="connsiteX1" y="connsiteY1"/>
              </a:cxn>
              <a:cxn ang="0">
                <a:pos x="connsiteX2" y="connsiteY2"/>
              </a:cxn>
            </a:cxnLst>
            <a:rect l="l" t="t" r="r" b="b"/>
            <a:pathLst>
              <a:path w="266700" h="151612">
                <a:moveTo>
                  <a:pt x="266700" y="27787"/>
                </a:moveTo>
                <a:cubicBezTo>
                  <a:pt x="227012" y="7943"/>
                  <a:pt x="187325" y="-11901"/>
                  <a:pt x="142875" y="8737"/>
                </a:cubicBezTo>
                <a:cubicBezTo>
                  <a:pt x="98425" y="29375"/>
                  <a:pt x="49212" y="90493"/>
                  <a:pt x="0" y="151612"/>
                </a:cubicBez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3068538" y="2984177"/>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068538" y="2984177"/>
                <a:ext cx="189474" cy="276999"/>
              </a:xfrm>
              <a:prstGeom prst="rect">
                <a:avLst/>
              </a:prstGeom>
              <a:blipFill rotWithShape="0">
                <a:blip r:embed="rId2"/>
                <a:stretch>
                  <a:fillRect l="-29032" r="-25806" b="-6667"/>
                </a:stretch>
              </a:blipFill>
            </p:spPr>
            <p:txBody>
              <a:bodyPr/>
              <a:lstStyle/>
              <a:p>
                <a:r>
                  <a:rPr lang="en-US">
                    <a:noFill/>
                  </a:rPr>
                  <a:t> </a:t>
                </a:r>
              </a:p>
            </p:txBody>
          </p:sp>
        </mc:Fallback>
      </mc:AlternateContent>
      <p:cxnSp>
        <p:nvCxnSpPr>
          <p:cNvPr id="11" name="Straight Arrow Connector 10"/>
          <p:cNvCxnSpPr/>
          <p:nvPr/>
        </p:nvCxnSpPr>
        <p:spPr>
          <a:xfrm flipV="1">
            <a:off x="6048105" y="2802100"/>
            <a:ext cx="0" cy="8171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043706" y="3619248"/>
            <a:ext cx="92807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984587" y="3454371"/>
                <a:ext cx="1570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z</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6984587" y="3454371"/>
                <a:ext cx="157094" cy="276999"/>
              </a:xfrm>
              <a:prstGeom prst="rect">
                <a:avLst/>
              </a:prstGeom>
              <a:blipFill>
                <a:blip r:embed="rId3"/>
                <a:stretch>
                  <a:fillRect l="-23077" r="-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965159" y="2542707"/>
                <a:ext cx="1651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x</m:t>
                      </m:r>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965159" y="2542707"/>
                <a:ext cx="165110" cy="276999"/>
              </a:xfrm>
              <a:prstGeom prst="rect">
                <a:avLst/>
              </a:prstGeom>
              <a:blipFill>
                <a:blip r:embed="rId4"/>
                <a:stretch>
                  <a:fillRect l="-22222" r="-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84034" y="3788537"/>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984034" y="3788537"/>
                <a:ext cx="293285" cy="276999"/>
              </a:xfrm>
              <a:prstGeom prst="rect">
                <a:avLst/>
              </a:prstGeom>
              <a:blipFill>
                <a:blip r:embed="rId5"/>
                <a:stretch>
                  <a:fillRect l="-12245" r="-61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982328" y="3301988"/>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982328" y="3301988"/>
                <a:ext cx="287963" cy="276999"/>
              </a:xfrm>
              <a:prstGeom prst="rect">
                <a:avLst/>
              </a:prstGeom>
              <a:blipFill>
                <a:blip r:embed="rId6"/>
                <a:stretch>
                  <a:fillRect l="-12766" r="-8511"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980701" y="4293938"/>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980701" y="4293938"/>
                <a:ext cx="293285" cy="276999"/>
              </a:xfrm>
              <a:prstGeom prst="rect">
                <a:avLst/>
              </a:prstGeom>
              <a:blipFill>
                <a:blip r:embed="rId7"/>
                <a:stretch>
                  <a:fillRect l="-12500" r="-6250" b="-15217"/>
                </a:stretch>
              </a:blipFill>
            </p:spPr>
            <p:txBody>
              <a:bodyPr/>
              <a:lstStyle/>
              <a:p>
                <a:r>
                  <a:rPr lang="en-US">
                    <a:noFill/>
                  </a:rPr>
                  <a:t> </a:t>
                </a:r>
              </a:p>
            </p:txBody>
          </p:sp>
        </mc:Fallback>
      </mc:AlternateContent>
      <p:cxnSp>
        <p:nvCxnSpPr>
          <p:cNvPr id="18" name="Straight Arrow Connector 17"/>
          <p:cNvCxnSpPr/>
          <p:nvPr/>
        </p:nvCxnSpPr>
        <p:spPr>
          <a:xfrm>
            <a:off x="3918282" y="4105452"/>
            <a:ext cx="116042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4306529" y="3773764"/>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306529" y="3773764"/>
                <a:ext cx="439672" cy="276999"/>
              </a:xfrm>
              <a:prstGeom prst="rect">
                <a:avLst/>
              </a:prstGeom>
              <a:blipFill>
                <a:blip r:embed="rId8"/>
                <a:stretch>
                  <a:fillRect l="-12329" r="-1370" b="-13333"/>
                </a:stretch>
              </a:blipFill>
            </p:spPr>
            <p:txBody>
              <a:bodyPr/>
              <a:lstStyle/>
              <a:p>
                <a:r>
                  <a:rPr lang="en-US">
                    <a:noFill/>
                  </a:rPr>
                  <a:t> </a:t>
                </a:r>
              </a:p>
            </p:txBody>
          </p:sp>
        </mc:Fallback>
      </mc:AlternateContent>
      <p:sp>
        <p:nvSpPr>
          <p:cNvPr id="20" name="Rectangle 19"/>
          <p:cNvSpPr/>
          <p:nvPr/>
        </p:nvSpPr>
        <p:spPr>
          <a:xfrm>
            <a:off x="1918955" y="3753591"/>
            <a:ext cx="5114925" cy="466033"/>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734546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Waveguide coupling</a:t>
            </a:r>
          </a:p>
        </p:txBody>
      </p:sp>
      <p:sp>
        <p:nvSpPr>
          <p:cNvPr id="3" name="Content Placeholder 2"/>
          <p:cNvSpPr>
            <a:spLocks noGrp="1"/>
          </p:cNvSpPr>
          <p:nvPr>
            <p:ph idx="1"/>
          </p:nvPr>
        </p:nvSpPr>
        <p:spPr/>
        <p:txBody>
          <a:bodyPr/>
          <a:lstStyle/>
          <a:p>
            <a:r>
              <a:rPr lang="en-US" dirty="0"/>
              <a:t>Let’s do the math:</a:t>
            </a:r>
          </a:p>
          <a:p>
            <a:endParaRPr lang="en-US" dirty="0"/>
          </a:p>
          <a:p>
            <a:endParaRPr lang="en-US" dirty="0"/>
          </a:p>
          <a:p>
            <a:endParaRPr lang="en-US" dirty="0"/>
          </a:p>
          <a:p>
            <a:endParaRPr lang="en-US" dirty="0"/>
          </a:p>
          <a:p>
            <a:endParaRPr lang="en-US" dirty="0"/>
          </a:p>
          <a:p>
            <a:r>
              <a:rPr lang="en-US" dirty="0"/>
              <a:t>At the air-waveguide interface (x = 0), the tangential component of electric field must be continuous:</a:t>
            </a:r>
          </a:p>
          <a:p>
            <a:pPr marL="0" indent="0">
              <a:buNone/>
            </a:pPr>
            <a:r>
              <a:rPr lang="en-US" dirty="0"/>
              <a:t/>
            </a:r>
            <a:br>
              <a:rPr lang="en-US" dirty="0"/>
            </a:br>
            <a:endParaRPr lang="en-US" dirty="0"/>
          </a:p>
          <a:p>
            <a:r>
              <a:rPr lang="en-US" dirty="0"/>
              <a:t>This implies a phase matching condition:</a:t>
            </a:r>
          </a:p>
        </p:txBody>
      </p:sp>
      <mc:AlternateContent xmlns:mc="http://schemas.openxmlformats.org/markup-compatibility/2006" xmlns:a14="http://schemas.microsoft.com/office/drawing/2010/main">
        <mc:Choice Requires="a14">
          <p:sp>
            <p:nvSpPr>
              <p:cNvPr id="5" name="TextBox 4"/>
              <p:cNvSpPr txBox="1"/>
              <p:nvPr/>
            </p:nvSpPr>
            <p:spPr>
              <a:xfrm>
                <a:off x="952500" y="1860550"/>
                <a:ext cx="3367076" cy="288477"/>
              </a:xfrm>
              <a:prstGeom prst="rect">
                <a:avLst/>
              </a:prstGeom>
              <a:noFill/>
            </p:spPr>
            <p:txBody>
              <a:bodyPr wrap="none" lIns="0" tIns="0" rIns="0" bIns="0" rtlCol="0">
                <a:spAutoFit/>
              </a:bodyPr>
              <a:lstStyle/>
              <a:p>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𝐄</m:t>
                        </m:r>
                      </m:e>
                      <m:sub>
                        <m:r>
                          <a:rPr lang="en-US" b="1" i="0" smtClean="0">
                            <a:latin typeface="Cambria Math" panose="02040503050406030204" pitchFamily="18" charset="0"/>
                          </a:rPr>
                          <m:t>𝐢𝐧𝐜</m:t>
                        </m:r>
                      </m:sub>
                    </m:sSub>
                    <m:r>
                      <a:rPr lang="en-US" b="0" i="0"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𝑧</m:t>
                            </m:r>
                          </m:sub>
                        </m:sSub>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b="0" i="1" smtClean="0">
                            <a:latin typeface="Cambria Math" panose="02040503050406030204" pitchFamily="18" charset="0"/>
                          </a:rPr>
                          <m:t>𝑥</m:t>
                        </m:r>
                        <m:r>
                          <a:rPr lang="en-US" b="0" i="1" smtClean="0">
                            <a:latin typeface="Cambria Math" panose="02040503050406030204" pitchFamily="18" charset="0"/>
                          </a:rPr>
                          <m:t>)</m:t>
                        </m:r>
                      </m:sup>
                    </m:sSup>
                  </m:oMath>
                </a14:m>
                <a:r>
                  <a:rPr lang="en-US" dirty="0"/>
                  <a:t> (incident)</a:t>
                </a:r>
              </a:p>
            </p:txBody>
          </p:sp>
        </mc:Choice>
        <mc:Fallback xmlns="">
          <p:sp>
            <p:nvSpPr>
              <p:cNvPr id="5" name="TextBox 4"/>
              <p:cNvSpPr txBox="1">
                <a:spLocks noRot="1" noChangeAspect="1" noMove="1" noResize="1" noEditPoints="1" noAdjustHandles="1" noChangeArrowheads="1" noChangeShapeType="1" noTextEdit="1"/>
              </p:cNvSpPr>
              <p:nvPr/>
            </p:nvSpPr>
            <p:spPr>
              <a:xfrm>
                <a:off x="952500" y="1860550"/>
                <a:ext cx="3367076" cy="288477"/>
              </a:xfrm>
              <a:prstGeom prst="rect">
                <a:avLst/>
              </a:prstGeom>
              <a:blipFill>
                <a:blip r:embed="rId2"/>
                <a:stretch>
                  <a:fillRect l="-2351" t="-22917" r="-3797" b="-47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042172" y="2293113"/>
                <a:ext cx="3337837" cy="288477"/>
              </a:xfrm>
              <a:prstGeom prst="rect">
                <a:avLst/>
              </a:prstGeom>
              <a:noFill/>
            </p:spPr>
            <p:txBody>
              <a:bodyPr wrap="none" lIns="0" tIns="0" rIns="0" bIns="0" rtlCol="0">
                <a:spAutoFit/>
              </a:bodyPr>
              <a:lstStyle/>
              <a:p>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𝐄</m:t>
                        </m:r>
                      </m:e>
                      <m:sub>
                        <m:r>
                          <a:rPr lang="en-US" b="1" i="0" smtClean="0">
                            <a:latin typeface="Cambria Math" panose="02040503050406030204" pitchFamily="18" charset="0"/>
                          </a:rPr>
                          <m:t>𝐑</m:t>
                        </m:r>
                      </m:sub>
                    </m:sSub>
                    <m:r>
                      <a:rPr lang="en-US" b="0" i="0"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𝑅</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𝑧</m:t>
                            </m:r>
                          </m:sub>
                        </m:sSub>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b="0" i="1" smtClean="0">
                            <a:latin typeface="Cambria Math" panose="02040503050406030204" pitchFamily="18" charset="0"/>
                          </a:rPr>
                          <m:t>𝑥</m:t>
                        </m:r>
                        <m:r>
                          <a:rPr lang="en-US" b="0" i="1" smtClean="0">
                            <a:latin typeface="Cambria Math" panose="02040503050406030204" pitchFamily="18" charset="0"/>
                          </a:rPr>
                          <m:t>)</m:t>
                        </m:r>
                      </m:sup>
                    </m:sSup>
                  </m:oMath>
                </a14:m>
                <a:r>
                  <a:rPr lang="en-US" dirty="0"/>
                  <a:t> (reflected)</a:t>
                </a:r>
              </a:p>
            </p:txBody>
          </p:sp>
        </mc:Choice>
        <mc:Fallback xmlns="">
          <p:sp>
            <p:nvSpPr>
              <p:cNvPr id="6" name="TextBox 5"/>
              <p:cNvSpPr txBox="1">
                <a:spLocks noRot="1" noChangeAspect="1" noMove="1" noResize="1" noEditPoints="1" noAdjustHandles="1" noChangeArrowheads="1" noChangeShapeType="1" noTextEdit="1"/>
              </p:cNvSpPr>
              <p:nvPr/>
            </p:nvSpPr>
            <p:spPr>
              <a:xfrm>
                <a:off x="1042172" y="2293113"/>
                <a:ext cx="3337837" cy="288477"/>
              </a:xfrm>
              <a:prstGeom prst="rect">
                <a:avLst/>
              </a:prstGeom>
              <a:blipFill>
                <a:blip r:embed="rId3"/>
                <a:stretch>
                  <a:fillRect l="-2555" t="-23404" r="-3650" b="-5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43484" y="2761132"/>
                <a:ext cx="3792770" cy="288477"/>
              </a:xfrm>
              <a:prstGeom prst="rect">
                <a:avLst/>
              </a:prstGeom>
              <a:noFill/>
            </p:spPr>
            <p:txBody>
              <a:bodyPr wrap="none" lIns="0" tIns="0" rIns="0" bIns="0" rtlCol="0">
                <a:spAutoFit/>
              </a:bodyPr>
              <a:lstStyle/>
              <a:p>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𝐄</m:t>
                        </m:r>
                      </m:e>
                      <m:sub>
                        <m:r>
                          <a:rPr lang="en-US" b="1" i="0" smtClean="0">
                            <a:latin typeface="Cambria Math" panose="02040503050406030204" pitchFamily="18" charset="0"/>
                          </a:rPr>
                          <m:t>𝐦</m:t>
                        </m:r>
                      </m:sub>
                    </m:sSub>
                    <m:r>
                      <a:rPr lang="en-US" b="0" i="0"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𝑚𝑥</m:t>
                            </m:r>
                          </m:sub>
                        </m:sSub>
                        <m:r>
                          <a:rPr lang="en-US" b="0" i="1" smtClean="0">
                            <a:latin typeface="Cambria Math" panose="02040503050406030204" pitchFamily="18" charset="0"/>
                          </a:rPr>
                          <m:t>𝑥</m:t>
                        </m:r>
                        <m:r>
                          <a:rPr lang="en-US" b="0" i="1" smtClean="0">
                            <a:latin typeface="Cambria Math" panose="02040503050406030204" pitchFamily="18" charset="0"/>
                          </a:rPr>
                          <m:t>)</m:t>
                        </m:r>
                      </m:sup>
                    </m:sSup>
                  </m:oMath>
                </a14:m>
                <a:r>
                  <a:rPr lang="en-US" dirty="0"/>
                  <a:t> (transmitted)</a:t>
                </a:r>
              </a:p>
            </p:txBody>
          </p:sp>
        </mc:Choice>
        <mc:Fallback xmlns="">
          <p:sp>
            <p:nvSpPr>
              <p:cNvPr id="7" name="TextBox 6"/>
              <p:cNvSpPr txBox="1">
                <a:spLocks noRot="1" noChangeAspect="1" noMove="1" noResize="1" noEditPoints="1" noAdjustHandles="1" noChangeArrowheads="1" noChangeShapeType="1" noTextEdit="1"/>
              </p:cNvSpPr>
              <p:nvPr/>
            </p:nvSpPr>
            <p:spPr>
              <a:xfrm>
                <a:off x="643484" y="2761132"/>
                <a:ext cx="3792770" cy="288477"/>
              </a:xfrm>
              <a:prstGeom prst="rect">
                <a:avLst/>
              </a:prstGeom>
              <a:blipFill>
                <a:blip r:embed="rId4"/>
                <a:stretch>
                  <a:fillRect l="-2251" t="-23404" r="-3215" b="-489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58146" y="4513906"/>
                <a:ext cx="3838102"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r>
                                <a:rPr lang="en-US" i="1">
                                  <a:latin typeface="Cambria Math" panose="02040503050406030204" pitchFamily="18" charset="0"/>
                                </a:rPr>
                                <m:t>𝑧</m:t>
                              </m:r>
                            </m:sub>
                          </m:sSub>
                          <m:r>
                            <a:rPr lang="en-US" i="1">
                              <a:latin typeface="Cambria Math" panose="02040503050406030204" pitchFamily="18" charset="0"/>
                            </a:rPr>
                            <m:t>𝑧</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𝑅</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r>
                                <a:rPr lang="en-US" i="1">
                                  <a:latin typeface="Cambria Math" panose="02040503050406030204" pitchFamily="18" charset="0"/>
                                </a:rPr>
                                <m:t>𝑧</m:t>
                              </m:r>
                            </m:sub>
                          </m:sSub>
                          <m:r>
                            <a:rPr lang="en-US" b="0" i="1" smtClean="0">
                              <a:latin typeface="Cambria Math" panose="02040503050406030204" pitchFamily="18" charset="0"/>
                            </a:rPr>
                            <m:t>𝑧</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𝑚</m:t>
                              </m:r>
                              <m:r>
                                <a:rPr lang="en-US" i="1">
                                  <a:latin typeface="Cambria Math" panose="02040503050406030204" pitchFamily="18" charset="0"/>
                                </a:rPr>
                                <m:t>𝑧</m:t>
                              </m:r>
                            </m:sub>
                          </m:sSub>
                          <m:r>
                            <a:rPr lang="en-US" b="0" i="1" smtClean="0">
                              <a:latin typeface="Cambria Math" panose="02040503050406030204" pitchFamily="18" charset="0"/>
                            </a:rPr>
                            <m:t>𝑧</m:t>
                          </m:r>
                        </m:sup>
                      </m:sSup>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558146" y="4513906"/>
                <a:ext cx="3838102" cy="37824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72545" y="5565190"/>
                <a:ext cx="12478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872545" y="5565190"/>
                <a:ext cx="1247842" cy="369332"/>
              </a:xfrm>
              <a:prstGeom prst="rect">
                <a:avLst/>
              </a:prstGeom>
              <a:blipFill>
                <a:blip r:embed="rId6"/>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7"/>
          <a:stretch>
            <a:fillRect/>
          </a:stretch>
        </p:blipFill>
        <p:spPr>
          <a:xfrm>
            <a:off x="4640542" y="853822"/>
            <a:ext cx="3786996" cy="2590410"/>
          </a:xfrm>
          <a:prstGeom prst="rect">
            <a:avLst/>
          </a:prstGeom>
        </p:spPr>
      </p:pic>
    </p:spTree>
    <p:extLst>
      <p:ext uri="{BB962C8B-B14F-4D97-AF65-F5344CB8AC3E}">
        <p14:creationId xmlns:p14="http://schemas.microsoft.com/office/powerpoint/2010/main" val="4141590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Waveguide coupling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82600" y="1202499"/>
                <a:ext cx="8136468" cy="4982401"/>
              </a:xfrm>
            </p:spPr>
            <p:txBody>
              <a:bodyPr>
                <a:normAutofit/>
              </a:bodyPr>
              <a:lstStyle/>
              <a:p>
                <a:r>
                  <a:rPr lang="en-US" dirty="0" smtClean="0"/>
                  <a:t>We can write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𝑧</m:t>
                        </m:r>
                      </m:sub>
                    </m:sSub>
                  </m:oMath>
                </a14:m>
                <a:r>
                  <a:rPr lang="en-US" dirty="0"/>
                  <a:t> as:</a:t>
                </a:r>
              </a:p>
              <a:p>
                <a:endParaRPr lang="en-US" dirty="0"/>
              </a:p>
              <a:p>
                <a:endParaRPr lang="en-US" dirty="0"/>
              </a:p>
              <a:p>
                <a:r>
                  <a:rPr lang="en-US" dirty="0"/>
                  <a:t>Therefore:</a:t>
                </a:r>
              </a:p>
              <a:p>
                <a:endParaRPr lang="en-US" dirty="0"/>
              </a:p>
              <a:p>
                <a:pPr marL="0" indent="0">
                  <a:buNone/>
                </a:pPr>
                <a:endParaRPr lang="en-US" dirty="0"/>
              </a:p>
              <a:p>
                <a:r>
                  <a:rPr lang="en-US" dirty="0"/>
                  <a:t>But, for a guided mode we know that that the effective index must be greater than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1</m:t>
                        </m:r>
                      </m:sub>
                    </m:sSub>
                  </m:oMath>
                </a14:m>
                <a:r>
                  <a:rPr lang="en-US" dirty="0"/>
                  <a:t> and as a result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𝑚𝑧</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m:rPr>
                            <m:sty m:val="p"/>
                          </m:rPr>
                          <a:rPr lang="en-US" b="0" i="0" smtClean="0">
                            <a:solidFill>
                              <a:schemeClr val="tx1"/>
                            </a:solidFill>
                            <a:latin typeface="Cambria Math" panose="02040503050406030204" pitchFamily="18" charset="0"/>
                          </a:rPr>
                          <m:t>eff</m:t>
                        </m:r>
                      </m:sub>
                    </m:sSub>
                    <m:r>
                      <a:rPr lang="en-US" b="0" i="1" smtClean="0">
                        <a:solidFill>
                          <a:schemeClr val="tx1"/>
                        </a:solidFill>
                        <a:latin typeface="Cambria Math" panose="02040503050406030204" pitchFamily="18" charset="0"/>
                      </a:rPr>
                      <m:t>&gt;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1</m:t>
                        </m:r>
                      </m:sub>
                    </m:sSub>
                  </m:oMath>
                </a14:m>
                <a:r>
                  <a:rPr lang="en-US" dirty="0"/>
                  <a:t/>
                </a:r>
                <a:br>
                  <a:rPr lang="en-US" dirty="0"/>
                </a:br>
                <a:r>
                  <a:rPr lang="en-US" dirty="0"/>
                  <a:t>This requires </a:t>
                </a:r>
                <a14:m>
                  <m:oMath xmlns:m="http://schemas.openxmlformats.org/officeDocument/2006/math">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sin</m:t>
                        </m:r>
                      </m:fName>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𝜃</m:t>
                            </m:r>
                          </m:e>
                          <m:sub>
                            <m:r>
                              <a:rPr lang="en-US" b="0" i="1" smtClean="0">
                                <a:solidFill>
                                  <a:schemeClr val="tx1"/>
                                </a:solidFill>
                                <a:latin typeface="Cambria Math" panose="02040503050406030204" pitchFamily="18" charset="0"/>
                              </a:rPr>
                              <m:t>𝑚</m:t>
                            </m:r>
                          </m:sub>
                        </m:sSub>
                        <m:r>
                          <a:rPr lang="en-US" b="0" i="1" smtClean="0">
                            <a:solidFill>
                              <a:schemeClr val="tx1"/>
                            </a:solidFill>
                            <a:latin typeface="Cambria Math" panose="02040503050406030204" pitchFamily="18" charset="0"/>
                          </a:rPr>
                          <m:t>&gt;1</m:t>
                        </m:r>
                      </m:e>
                    </m:func>
                  </m:oMath>
                </a14:m>
                <a:r>
                  <a:rPr lang="en-US" dirty="0"/>
                  <a:t> which is of course impossible!</a:t>
                </a:r>
              </a:p>
              <a:p>
                <a:r>
                  <a:rPr lang="en-US" dirty="0"/>
                  <a:t>We cannot couple light into a guided mode without dealing with this phase match condition.</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82600" y="1202499"/>
                <a:ext cx="8136468" cy="4982401"/>
              </a:xfrm>
              <a:blipFill rotWithShape="0">
                <a:blip r:embed="rId2"/>
                <a:stretch>
                  <a:fillRect l="-824" t="-6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013137" y="1738430"/>
                <a:ext cx="20423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𝑧</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𝑚</m:t>
                              </m:r>
                            </m:sub>
                          </m:sSub>
                        </m:e>
                      </m:func>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1013137" y="1738430"/>
                <a:ext cx="2042354"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057219" y="2912510"/>
                <a:ext cx="21069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e>
                      </m:func>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1057219" y="2912510"/>
                <a:ext cx="2106987" cy="369332"/>
              </a:xfrm>
              <a:prstGeom prst="rect">
                <a:avLst/>
              </a:prstGeom>
              <a:blipFill rotWithShape="0">
                <a:blip r:embed="rId4"/>
                <a:stretch>
                  <a:fillRect/>
                </a:stretch>
              </a:blipFill>
            </p:spPr>
            <p:txBody>
              <a:bodyPr/>
              <a:lstStyle/>
              <a:p>
                <a:r>
                  <a:rPr lang="en-US">
                    <a:noFill/>
                  </a:rPr>
                  <a:t> </a:t>
                </a:r>
              </a:p>
            </p:txBody>
          </p:sp>
        </mc:Fallback>
      </mc:AlternateContent>
      <p:pic>
        <p:nvPicPr>
          <p:cNvPr id="24" name="Picture 23"/>
          <p:cNvPicPr>
            <a:picLocks noChangeAspect="1"/>
          </p:cNvPicPr>
          <p:nvPr/>
        </p:nvPicPr>
        <p:blipFill>
          <a:blip r:embed="rId5"/>
          <a:stretch>
            <a:fillRect/>
          </a:stretch>
        </p:blipFill>
        <p:spPr>
          <a:xfrm>
            <a:off x="4640542" y="862531"/>
            <a:ext cx="3786996" cy="2590410"/>
          </a:xfrm>
          <a:prstGeom prst="rect">
            <a:avLst/>
          </a:prstGeom>
        </p:spPr>
      </p:pic>
    </p:spTree>
    <p:extLst>
      <p:ext uri="{BB962C8B-B14F-4D97-AF65-F5344CB8AC3E}">
        <p14:creationId xmlns:p14="http://schemas.microsoft.com/office/powerpoint/2010/main" val="519298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Waveguide coupling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82600" y="1202499"/>
                <a:ext cx="8136468" cy="4982401"/>
              </a:xfrm>
            </p:spPr>
            <p:txBody>
              <a:bodyPr>
                <a:normAutofit/>
              </a:bodyPr>
              <a:lstStyle/>
              <a:p>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r>
                  <a:rPr lang="en-US" dirty="0"/>
                  <a:t>But, for a guided mode we know that that the effective index must be greater than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1</m:t>
                        </m:r>
                      </m:sub>
                    </m:sSub>
                  </m:oMath>
                </a14:m>
                <a:r>
                  <a:rPr lang="en-US" dirty="0"/>
                  <a:t> and as a result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𝑚𝑧</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m:rPr>
                            <m:sty m:val="p"/>
                          </m:rPr>
                          <a:rPr lang="en-US" b="0" i="0" smtClean="0">
                            <a:solidFill>
                              <a:schemeClr val="tx1"/>
                            </a:solidFill>
                            <a:latin typeface="Cambria Math" panose="02040503050406030204" pitchFamily="18" charset="0"/>
                          </a:rPr>
                          <m:t>eff</m:t>
                        </m:r>
                      </m:sub>
                    </m:sSub>
                    <m:r>
                      <a:rPr lang="en-US" b="0" i="1" smtClean="0">
                        <a:solidFill>
                          <a:schemeClr val="tx1"/>
                        </a:solidFill>
                        <a:latin typeface="Cambria Math" panose="02040503050406030204" pitchFamily="18" charset="0"/>
                      </a:rPr>
                      <m:t>&gt;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0</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rPr>
                          <m:t>1</m:t>
                        </m:r>
                      </m:sub>
                    </m:sSub>
                  </m:oMath>
                </a14:m>
                <a:r>
                  <a:rPr lang="en-US" dirty="0"/>
                  <a:t/>
                </a:r>
                <a:br>
                  <a:rPr lang="en-US" dirty="0"/>
                </a:br>
                <a:r>
                  <a:rPr lang="en-US" dirty="0"/>
                  <a:t>This requires </a:t>
                </a:r>
                <a14:m>
                  <m:oMath xmlns:m="http://schemas.openxmlformats.org/officeDocument/2006/math">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sin</m:t>
                        </m:r>
                      </m:fName>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𝜃</m:t>
                            </m:r>
                          </m:e>
                          <m:sub>
                            <m:r>
                              <a:rPr lang="en-US" b="0" i="1" smtClean="0">
                                <a:solidFill>
                                  <a:schemeClr val="tx1"/>
                                </a:solidFill>
                                <a:latin typeface="Cambria Math" panose="02040503050406030204" pitchFamily="18" charset="0"/>
                              </a:rPr>
                              <m:t>𝑚</m:t>
                            </m:r>
                          </m:sub>
                        </m:sSub>
                        <m:r>
                          <a:rPr lang="en-US" b="0" i="1" smtClean="0">
                            <a:solidFill>
                              <a:schemeClr val="tx1"/>
                            </a:solidFill>
                            <a:latin typeface="Cambria Math" panose="02040503050406030204" pitchFamily="18" charset="0"/>
                          </a:rPr>
                          <m:t>&gt;1</m:t>
                        </m:r>
                      </m:e>
                    </m:func>
                  </m:oMath>
                </a14:m>
                <a:r>
                  <a:rPr lang="en-US" dirty="0"/>
                  <a:t> which is of course impossible!</a:t>
                </a:r>
              </a:p>
              <a:p>
                <a:r>
                  <a:rPr lang="en-US" dirty="0"/>
                  <a:t>We cannot couple light into a guided mode without dealing with this phase match condition.</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82600" y="1202499"/>
                <a:ext cx="8136468" cy="4982401"/>
              </a:xfrm>
              <a:blipFill rotWithShape="0">
                <a:blip r:embed="rId2"/>
                <a:stretch>
                  <a:fillRect l="-824"/>
                </a:stretch>
              </a:blipFill>
            </p:spPr>
            <p:txBody>
              <a:bodyPr/>
              <a:lstStyle/>
              <a:p>
                <a:r>
                  <a:rPr lang="en-US">
                    <a:noFill/>
                  </a:rPr>
                  <a:t> </a:t>
                </a:r>
              </a:p>
            </p:txBody>
          </p:sp>
        </mc:Fallback>
      </mc:AlternateContent>
      <p:pic>
        <p:nvPicPr>
          <p:cNvPr id="24" name="Picture 23"/>
          <p:cNvPicPr>
            <a:picLocks noChangeAspect="1"/>
          </p:cNvPicPr>
          <p:nvPr/>
        </p:nvPicPr>
        <p:blipFill>
          <a:blip r:embed="rId3"/>
          <a:stretch>
            <a:fillRect/>
          </a:stretch>
        </p:blipFill>
        <p:spPr>
          <a:xfrm>
            <a:off x="4640542" y="862531"/>
            <a:ext cx="3786996" cy="2590410"/>
          </a:xfrm>
          <a:prstGeom prst="rect">
            <a:avLst/>
          </a:prstGeom>
        </p:spPr>
      </p:pic>
      <p:pic>
        <p:nvPicPr>
          <p:cNvPr id="8" name="Picture 7"/>
          <p:cNvPicPr>
            <a:picLocks noChangeAspect="1"/>
          </p:cNvPicPr>
          <p:nvPr/>
        </p:nvPicPr>
        <p:blipFill>
          <a:blip r:embed="rId4"/>
          <a:stretch>
            <a:fillRect/>
          </a:stretch>
        </p:blipFill>
        <p:spPr>
          <a:xfrm>
            <a:off x="1177103" y="408050"/>
            <a:ext cx="2401646" cy="3160915"/>
          </a:xfrm>
          <a:prstGeom prst="rect">
            <a:avLst/>
          </a:prstGeom>
        </p:spPr>
      </p:pic>
    </p:spTree>
    <p:extLst>
      <p:ext uri="{BB962C8B-B14F-4D97-AF65-F5344CB8AC3E}">
        <p14:creationId xmlns:p14="http://schemas.microsoft.com/office/powerpoint/2010/main" val="1784948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Waveguide coupling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1070" y="3693699"/>
                <a:ext cx="8136468" cy="4982401"/>
              </a:xfrm>
            </p:spPr>
            <p:txBody>
              <a:bodyPr>
                <a:normAutofit/>
              </a:bodyPr>
              <a:lstStyle/>
              <a:p>
                <a:r>
                  <a:rPr lang="en-US" dirty="0" smtClean="0"/>
                  <a:t>Another way of seeing this is to recall that a guided mode must decay exponentially away from the core. In other words,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𝑥</m:t>
                        </m:r>
                      </m:sub>
                    </m:sSub>
                  </m:oMath>
                </a14:m>
                <a:r>
                  <a:rPr lang="en-US" dirty="0" smtClean="0"/>
                  <a:t> is imaginary in the cladding.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𝑥</m:t>
                        </m:r>
                      </m:sub>
                    </m:sSub>
                  </m:oMath>
                </a14:m>
                <a:r>
                  <a:rPr lang="en-US" dirty="0" smtClean="0"/>
                  <a:t> is real, it is radiating!)</a:t>
                </a:r>
              </a:p>
              <a:p>
                <a:r>
                  <a:rPr lang="en-US" dirty="0" smtClean="0"/>
                  <a:t>But incident mode must have real </a:t>
                </a:r>
                <a14:m>
                  <m:oMath xmlns:m="http://schemas.openxmlformats.org/officeDocument/2006/math">
                    <m:r>
                      <a:rPr lang="en-US" b="0" i="1" smtClean="0">
                        <a:latin typeface="Cambria Math" panose="02040503050406030204" pitchFamily="18" charset="0"/>
                      </a:rPr>
                      <m:t>𝑘</m:t>
                    </m:r>
                  </m:oMath>
                </a14:m>
                <a:r>
                  <a:rPr lang="en-US" dirty="0" smtClean="0"/>
                  <a:t> components, so cannot couple to guided mode.</a:t>
                </a:r>
              </a:p>
              <a:p>
                <a:r>
                  <a:rPr lang="en-US" dirty="0" smtClean="0"/>
                  <a:t>Can we create an evanescent mode from incident mode?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1070" y="3693699"/>
                <a:ext cx="8136468" cy="4982401"/>
              </a:xfrm>
              <a:blipFill rotWithShape="0">
                <a:blip r:embed="rId2"/>
                <a:stretch>
                  <a:fillRect l="-900" t="-734" r="-1874"/>
                </a:stretch>
              </a:blipFill>
            </p:spPr>
            <p:txBody>
              <a:bodyPr/>
              <a:lstStyle/>
              <a:p>
                <a:r>
                  <a:rPr lang="en-US">
                    <a:noFill/>
                  </a:rPr>
                  <a:t> </a:t>
                </a:r>
              </a:p>
            </p:txBody>
          </p:sp>
        </mc:Fallback>
      </mc:AlternateContent>
      <p:pic>
        <p:nvPicPr>
          <p:cNvPr id="24" name="Picture 23"/>
          <p:cNvPicPr>
            <a:picLocks noChangeAspect="1"/>
          </p:cNvPicPr>
          <p:nvPr/>
        </p:nvPicPr>
        <p:blipFill>
          <a:blip r:embed="rId3"/>
          <a:stretch>
            <a:fillRect/>
          </a:stretch>
        </p:blipFill>
        <p:spPr>
          <a:xfrm>
            <a:off x="4640542" y="853822"/>
            <a:ext cx="3786996" cy="2590410"/>
          </a:xfrm>
          <a:prstGeom prst="rect">
            <a:avLst/>
          </a:prstGeom>
        </p:spPr>
      </p:pic>
    </p:spTree>
    <p:extLst>
      <p:ext uri="{BB962C8B-B14F-4D97-AF65-F5344CB8AC3E}">
        <p14:creationId xmlns:p14="http://schemas.microsoft.com/office/powerpoint/2010/main" val="3319121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26"/>
          <p:cNvSpPr/>
          <p:nvPr/>
        </p:nvSpPr>
        <p:spPr>
          <a:xfrm>
            <a:off x="5590454" y="3766661"/>
            <a:ext cx="2011680" cy="1860629"/>
          </a:xfrm>
          <a:prstGeom prst="triangle">
            <a:avLst>
              <a:gd name="adj" fmla="val 100000"/>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Prism couplers</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482600" y="1202499"/>
                <a:ext cx="4188460" cy="5015421"/>
              </a:xfrm>
            </p:spPr>
            <p:txBody>
              <a:bodyPr>
                <a:normAutofit fontScale="92500"/>
              </a:bodyPr>
              <a:lstStyle/>
              <a:p>
                <a:r>
                  <a:rPr lang="en-US" dirty="0" smtClean="0"/>
                  <a:t>Can use prism placed close to waveguide to satisfy phase matching condition</a:t>
                </a:r>
              </a:p>
              <a:p>
                <a:endParaRPr lang="en-US" dirty="0" smtClean="0"/>
              </a:p>
              <a:p>
                <a:endParaRPr lang="en-US" dirty="0" smtClean="0"/>
              </a:p>
              <a:p>
                <a:r>
                  <a:rPr lang="en-US" dirty="0" smtClean="0"/>
                  <a:t>Evanescent mode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0</m:t>
                        </m:r>
                      </m:sub>
                    </m:sSub>
                  </m:oMath>
                </a14:m>
                <a:r>
                  <a:rPr lang="en-US" dirty="0" smtClean="0"/>
                  <a:t> region couples to guided mode</a:t>
                </a:r>
              </a:p>
              <a:p>
                <a:endParaRPr lang="en-US" dirty="0"/>
              </a:p>
              <a:p>
                <a:endParaRPr lang="en-US" dirty="0" smtClean="0"/>
              </a:p>
              <a:p>
                <a:r>
                  <a:rPr lang="en-US" dirty="0" smtClean="0"/>
                  <a:t>Same mechanism used in </a:t>
                </a:r>
                <a:r>
                  <a:rPr lang="en-US" dirty="0" err="1" smtClean="0"/>
                  <a:t>beamsplitters</a:t>
                </a:r>
                <a:endParaRPr lang="en-US" dirty="0" smtClean="0"/>
              </a:p>
              <a:p>
                <a:r>
                  <a:rPr lang="en-US" dirty="0" smtClean="0"/>
                  <a:t>Used mainly for refractive index measurement of thin films (</a:t>
                </a:r>
                <a:r>
                  <a:rPr lang="en-US" dirty="0" err="1" smtClean="0"/>
                  <a:t>eg</a:t>
                </a:r>
                <a:r>
                  <a:rPr lang="en-US" dirty="0" smtClean="0"/>
                  <a:t>. </a:t>
                </a:r>
                <a:r>
                  <a:rPr lang="en-US" i="1" dirty="0" err="1" smtClean="0"/>
                  <a:t>metricon</a:t>
                </a:r>
                <a:r>
                  <a:rPr lang="en-US" dirty="0" smtClean="0"/>
                  <a:t> in </a:t>
                </a:r>
                <a:r>
                  <a:rPr lang="en-US" dirty="0" err="1"/>
                  <a:t>N</a:t>
                </a:r>
                <a:r>
                  <a:rPr lang="en-US" dirty="0" err="1" smtClean="0"/>
                  <a:t>anolab</a:t>
                </a:r>
                <a:r>
                  <a:rPr lang="en-US" dirty="0" smtClean="0"/>
                  <a:t>)</a:t>
                </a:r>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482600" y="1202499"/>
                <a:ext cx="4188460" cy="5015421"/>
              </a:xfrm>
              <a:blipFill rotWithShape="0">
                <a:blip r:embed="rId2"/>
                <a:stretch>
                  <a:fillRect l="-1310" t="-486" r="-72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4301034" y="120052"/>
            <a:ext cx="4429214" cy="3513469"/>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1423340" y="3618917"/>
                <a:ext cx="2306977" cy="5968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&gt;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0</m:t>
                          </m:r>
                        </m:sub>
                      </m:sSub>
                    </m:oMath>
                  </m:oMathPara>
                </a14:m>
                <a:endParaRPr lang="en-US" b="0" i="1" dirty="0" smtClean="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𝑝</m:t>
                          </m:r>
                        </m:sub>
                      </m:sSub>
                      <m:r>
                        <a:rPr lang="en-US" b="0" i="1" smtClean="0">
                          <a:latin typeface="Cambria Math" panose="02040503050406030204" pitchFamily="18" charset="0"/>
                          <a:ea typeface="Cambria Math" panose="02040503050406030204" pitchFamily="18" charset="0"/>
                        </a:rPr>
                        <m:t>&gt;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critical</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angle</m:t>
                          </m:r>
                        </m:e>
                      </m:d>
                    </m:oMath>
                  </m:oMathPara>
                </a14:m>
                <a:endParaRPr lang="en-US" b="0" dirty="0" smtClean="0">
                  <a:ea typeface="Cambria Math" panose="020405030504060302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1423340" y="3618917"/>
                <a:ext cx="2306977" cy="596830"/>
              </a:xfrm>
              <a:prstGeom prst="rect">
                <a:avLst/>
              </a:prstGeom>
              <a:blipFill rotWithShape="0">
                <a:blip r:embed="rId4"/>
                <a:stretch>
                  <a:fillRect l="-1847" b="-12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079304" y="2333159"/>
                <a:ext cx="2995051" cy="31816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𝑝𝑟𝑖𝑠𝑚</m:t>
                              </m:r>
                            </m:sub>
                          </m:sSub>
                          <m:r>
                            <a:rPr lang="en-US" b="0" i="1" smtClean="0">
                              <a:latin typeface="Cambria Math" panose="02040503050406030204" pitchFamily="18" charset="0"/>
                            </a:rPr>
                            <m:t>=</m:t>
                          </m:r>
                          <m:r>
                            <a:rPr lang="en-US" b="0" i="1" smtClean="0">
                              <a:latin typeface="Cambria Math" panose="02040503050406030204" pitchFamily="18" charset="0"/>
                            </a:rPr>
                            <m:t>𝑘</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𝑝</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𝑝</m:t>
                                  </m:r>
                                </m:sub>
                              </m:sSub>
                            </m:e>
                          </m:d>
                        </m:e>
                      </m:fun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𝑧</m:t>
                          </m:r>
                        </m:sub>
                      </m:sSub>
                    </m:oMath>
                  </m:oMathPara>
                </a14:m>
                <a:endParaRPr lang="en-US" i="1" dirty="0"/>
              </a:p>
            </p:txBody>
          </p:sp>
        </mc:Choice>
        <mc:Fallback>
          <p:sp>
            <p:nvSpPr>
              <p:cNvPr id="9" name="TextBox 8"/>
              <p:cNvSpPr txBox="1">
                <a:spLocks noRot="1" noChangeAspect="1" noMove="1" noResize="1" noEditPoints="1" noAdjustHandles="1" noChangeArrowheads="1" noChangeShapeType="1" noTextEdit="1"/>
              </p:cNvSpPr>
              <p:nvPr/>
            </p:nvSpPr>
            <p:spPr>
              <a:xfrm>
                <a:off x="1079304" y="2333159"/>
                <a:ext cx="2995051" cy="318164"/>
              </a:xfrm>
              <a:prstGeom prst="rect">
                <a:avLst/>
              </a:prstGeom>
              <a:blipFill rotWithShape="0">
                <a:blip r:embed="rId5"/>
                <a:stretch>
                  <a:fillRect l="-1426" r="-407" b="-25000"/>
                </a:stretch>
              </a:blipFill>
            </p:spPr>
            <p:txBody>
              <a:bodyPr/>
              <a:lstStyle/>
              <a:p>
                <a:r>
                  <a:rPr lang="en-US">
                    <a:noFill/>
                  </a:rPr>
                  <a:t> </a:t>
                </a:r>
              </a:p>
            </p:txBody>
          </p:sp>
        </mc:Fallback>
      </mc:AlternateContent>
      <p:sp>
        <p:nvSpPr>
          <p:cNvPr id="12" name="Freeform 11"/>
          <p:cNvSpPr/>
          <p:nvPr/>
        </p:nvSpPr>
        <p:spPr>
          <a:xfrm>
            <a:off x="6785356" y="5656057"/>
            <a:ext cx="486833" cy="474637"/>
          </a:xfrm>
          <a:custGeom>
            <a:avLst/>
            <a:gdLst>
              <a:gd name="connsiteX0" fmla="*/ 558630 w 558630"/>
              <a:gd name="connsiteY0" fmla="*/ 0 h 423334"/>
              <a:gd name="connsiteX1" fmla="*/ 126830 w 558630"/>
              <a:gd name="connsiteY1" fmla="*/ 177800 h 423334"/>
              <a:gd name="connsiteX2" fmla="*/ 42164 w 558630"/>
              <a:gd name="connsiteY2" fmla="*/ 423334 h 423334"/>
              <a:gd name="connsiteX0" fmla="*/ 432326 w 516993"/>
              <a:gd name="connsiteY0" fmla="*/ 0 h 567267"/>
              <a:gd name="connsiteX1" fmla="*/ 526 w 516993"/>
              <a:gd name="connsiteY1" fmla="*/ 177800 h 567267"/>
              <a:gd name="connsiteX2" fmla="*/ 516993 w 516993"/>
              <a:gd name="connsiteY2" fmla="*/ 567267 h 567267"/>
              <a:gd name="connsiteX0" fmla="*/ 474591 w 559258"/>
              <a:gd name="connsiteY0" fmla="*/ 0 h 567267"/>
              <a:gd name="connsiteX1" fmla="*/ 457 w 559258"/>
              <a:gd name="connsiteY1" fmla="*/ 338666 h 567267"/>
              <a:gd name="connsiteX2" fmla="*/ 559258 w 559258"/>
              <a:gd name="connsiteY2" fmla="*/ 567267 h 567267"/>
              <a:gd name="connsiteX0" fmla="*/ 474185 w 558852"/>
              <a:gd name="connsiteY0" fmla="*/ 0 h 567267"/>
              <a:gd name="connsiteX1" fmla="*/ 51 w 558852"/>
              <a:gd name="connsiteY1" fmla="*/ 338666 h 567267"/>
              <a:gd name="connsiteX2" fmla="*/ 558852 w 558852"/>
              <a:gd name="connsiteY2" fmla="*/ 567267 h 567267"/>
              <a:gd name="connsiteX0" fmla="*/ 474185 w 558852"/>
              <a:gd name="connsiteY0" fmla="*/ 0 h 567267"/>
              <a:gd name="connsiteX1" fmla="*/ 51 w 558852"/>
              <a:gd name="connsiteY1" fmla="*/ 338666 h 567267"/>
              <a:gd name="connsiteX2" fmla="*/ 558852 w 558852"/>
              <a:gd name="connsiteY2" fmla="*/ 567267 h 567267"/>
              <a:gd name="connsiteX0" fmla="*/ 474185 w 558852"/>
              <a:gd name="connsiteY0" fmla="*/ 0 h 567267"/>
              <a:gd name="connsiteX1" fmla="*/ 51 w 558852"/>
              <a:gd name="connsiteY1" fmla="*/ 304376 h 567267"/>
              <a:gd name="connsiteX2" fmla="*/ 558852 w 558852"/>
              <a:gd name="connsiteY2" fmla="*/ 567267 h 567267"/>
              <a:gd name="connsiteX0" fmla="*/ 474137 w 558804"/>
              <a:gd name="connsiteY0" fmla="*/ 0 h 567267"/>
              <a:gd name="connsiteX1" fmla="*/ 3 w 558804"/>
              <a:gd name="connsiteY1" fmla="*/ 304376 h 567267"/>
              <a:gd name="connsiteX2" fmla="*/ 558804 w 558804"/>
              <a:gd name="connsiteY2" fmla="*/ 567267 h 567267"/>
              <a:gd name="connsiteX0" fmla="*/ 488523 w 488523"/>
              <a:gd name="connsiteY0" fmla="*/ 0 h 401532"/>
              <a:gd name="connsiteX1" fmla="*/ 14389 w 488523"/>
              <a:gd name="connsiteY1" fmla="*/ 304376 h 401532"/>
              <a:gd name="connsiteX2" fmla="*/ 196000 w 488523"/>
              <a:gd name="connsiteY2" fmla="*/ 401532 h 401532"/>
              <a:gd name="connsiteX0" fmla="*/ 480843 w 480843"/>
              <a:gd name="connsiteY0" fmla="*/ 0 h 401532"/>
              <a:gd name="connsiteX1" fmla="*/ 6709 w 480843"/>
              <a:gd name="connsiteY1" fmla="*/ 304376 h 401532"/>
              <a:gd name="connsiteX2" fmla="*/ 188320 w 480843"/>
              <a:gd name="connsiteY2" fmla="*/ 401532 h 401532"/>
              <a:gd name="connsiteX0" fmla="*/ 522113 w 522113"/>
              <a:gd name="connsiteY0" fmla="*/ 0 h 411057"/>
              <a:gd name="connsiteX1" fmla="*/ 47979 w 522113"/>
              <a:gd name="connsiteY1" fmla="*/ 304376 h 411057"/>
              <a:gd name="connsiteX2" fmla="*/ 14325 w 522113"/>
              <a:gd name="connsiteY2" fmla="*/ 411057 h 411057"/>
              <a:gd name="connsiteX0" fmla="*/ 520873 w 520873"/>
              <a:gd name="connsiteY0" fmla="*/ 0 h 411090"/>
              <a:gd name="connsiteX1" fmla="*/ 46739 w 520873"/>
              <a:gd name="connsiteY1" fmla="*/ 304376 h 411090"/>
              <a:gd name="connsiteX2" fmla="*/ 13085 w 520873"/>
              <a:gd name="connsiteY2" fmla="*/ 411057 h 411090"/>
              <a:gd name="connsiteX0" fmla="*/ 507788 w 507788"/>
              <a:gd name="connsiteY0" fmla="*/ 0 h 411068"/>
              <a:gd name="connsiteX1" fmla="*/ 69849 w 507788"/>
              <a:gd name="connsiteY1" fmla="*/ 231986 h 411068"/>
              <a:gd name="connsiteX2" fmla="*/ 0 w 507788"/>
              <a:gd name="connsiteY2" fmla="*/ 411057 h 411068"/>
              <a:gd name="connsiteX0" fmla="*/ 507788 w 507788"/>
              <a:gd name="connsiteY0" fmla="*/ 0 h 411070"/>
              <a:gd name="connsiteX1" fmla="*/ 69849 w 507788"/>
              <a:gd name="connsiteY1" fmla="*/ 231986 h 411070"/>
              <a:gd name="connsiteX2" fmla="*/ 0 w 507788"/>
              <a:gd name="connsiteY2" fmla="*/ 411057 h 411070"/>
              <a:gd name="connsiteX0" fmla="*/ 507788 w 507788"/>
              <a:gd name="connsiteY0" fmla="*/ 0 h 411067"/>
              <a:gd name="connsiteX1" fmla="*/ 69849 w 507788"/>
              <a:gd name="connsiteY1" fmla="*/ 231986 h 411067"/>
              <a:gd name="connsiteX2" fmla="*/ 0 w 507788"/>
              <a:gd name="connsiteY2" fmla="*/ 411057 h 411067"/>
              <a:gd name="connsiteX0" fmla="*/ 507788 w 507788"/>
              <a:gd name="connsiteY0" fmla="*/ 0 h 411068"/>
              <a:gd name="connsiteX1" fmla="*/ 69849 w 507788"/>
              <a:gd name="connsiteY1" fmla="*/ 231986 h 411068"/>
              <a:gd name="connsiteX2" fmla="*/ 0 w 507788"/>
              <a:gd name="connsiteY2" fmla="*/ 411057 h 411068"/>
              <a:gd name="connsiteX0" fmla="*/ 507788 w 507788"/>
              <a:gd name="connsiteY0" fmla="*/ 0 h 411065"/>
              <a:gd name="connsiteX1" fmla="*/ 121284 w 507788"/>
              <a:gd name="connsiteY1" fmla="*/ 181550 h 411065"/>
              <a:gd name="connsiteX2" fmla="*/ 0 w 507788"/>
              <a:gd name="connsiteY2" fmla="*/ 411057 h 411065"/>
              <a:gd name="connsiteX0" fmla="*/ 507788 w 507788"/>
              <a:gd name="connsiteY0" fmla="*/ 0 h 411066"/>
              <a:gd name="connsiteX1" fmla="*/ 106044 w 507788"/>
              <a:gd name="connsiteY1" fmla="*/ 200764 h 411066"/>
              <a:gd name="connsiteX2" fmla="*/ 0 w 507788"/>
              <a:gd name="connsiteY2" fmla="*/ 411057 h 411066"/>
              <a:gd name="connsiteX0" fmla="*/ 481118 w 481118"/>
              <a:gd name="connsiteY0" fmla="*/ 0 h 427877"/>
              <a:gd name="connsiteX1" fmla="*/ 79374 w 481118"/>
              <a:gd name="connsiteY1" fmla="*/ 200764 h 427877"/>
              <a:gd name="connsiteX2" fmla="*/ 0 w 481118"/>
              <a:gd name="connsiteY2" fmla="*/ 427869 h 427877"/>
              <a:gd name="connsiteX0" fmla="*/ 481118 w 481118"/>
              <a:gd name="connsiteY0" fmla="*/ 0 h 427876"/>
              <a:gd name="connsiteX1" fmla="*/ 94614 w 481118"/>
              <a:gd name="connsiteY1" fmla="*/ 171943 h 427876"/>
              <a:gd name="connsiteX2" fmla="*/ 0 w 481118"/>
              <a:gd name="connsiteY2" fmla="*/ 427869 h 427876"/>
              <a:gd name="connsiteX0" fmla="*/ 481118 w 481118"/>
              <a:gd name="connsiteY0" fmla="*/ 0 h 427876"/>
              <a:gd name="connsiteX1" fmla="*/ 86994 w 481118"/>
              <a:gd name="connsiteY1" fmla="*/ 186354 h 427876"/>
              <a:gd name="connsiteX2" fmla="*/ 0 w 481118"/>
              <a:gd name="connsiteY2" fmla="*/ 427869 h 427876"/>
              <a:gd name="connsiteX0" fmla="*/ 481118 w 481118"/>
              <a:gd name="connsiteY0" fmla="*/ 0 h 427876"/>
              <a:gd name="connsiteX1" fmla="*/ 88899 w 481118"/>
              <a:gd name="connsiteY1" fmla="*/ 179149 h 427876"/>
              <a:gd name="connsiteX2" fmla="*/ 0 w 481118"/>
              <a:gd name="connsiteY2" fmla="*/ 427869 h 427876"/>
              <a:gd name="connsiteX0" fmla="*/ 481118 w 481118"/>
              <a:gd name="connsiteY0" fmla="*/ 0 h 427876"/>
              <a:gd name="connsiteX1" fmla="*/ 88899 w 481118"/>
              <a:gd name="connsiteY1" fmla="*/ 179149 h 427876"/>
              <a:gd name="connsiteX2" fmla="*/ 0 w 481118"/>
              <a:gd name="connsiteY2" fmla="*/ 427869 h 427876"/>
              <a:gd name="connsiteX0" fmla="*/ 486833 w 486833"/>
              <a:gd name="connsiteY0" fmla="*/ 0 h 598394"/>
              <a:gd name="connsiteX1" fmla="*/ 94614 w 486833"/>
              <a:gd name="connsiteY1" fmla="*/ 179149 h 598394"/>
              <a:gd name="connsiteX2" fmla="*/ 0 w 486833"/>
              <a:gd name="connsiteY2" fmla="*/ 598390 h 598394"/>
            </a:gdLst>
            <a:ahLst/>
            <a:cxnLst>
              <a:cxn ang="0">
                <a:pos x="connsiteX0" y="connsiteY0"/>
              </a:cxn>
              <a:cxn ang="0">
                <a:pos x="connsiteX1" y="connsiteY1"/>
              </a:cxn>
              <a:cxn ang="0">
                <a:pos x="connsiteX2" y="connsiteY2"/>
              </a:cxn>
            </a:cxnLst>
            <a:rect l="l" t="t" r="r" b="b"/>
            <a:pathLst>
              <a:path w="486833" h="598394">
                <a:moveTo>
                  <a:pt x="486833" y="0"/>
                </a:moveTo>
                <a:cubicBezTo>
                  <a:pt x="304447" y="24801"/>
                  <a:pt x="175753" y="79417"/>
                  <a:pt x="94614" y="179149"/>
                </a:cubicBezTo>
                <a:cubicBezTo>
                  <a:pt x="13475" y="278881"/>
                  <a:pt x="6491" y="599731"/>
                  <a:pt x="0" y="598390"/>
                </a:cubicBezTo>
              </a:path>
            </a:pathLst>
          </a:custGeom>
          <a:noFill/>
          <a:ln w="2222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6755512" y="5656057"/>
            <a:ext cx="0" cy="48035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947954" y="4905590"/>
            <a:ext cx="807644" cy="725199"/>
          </a:xfrm>
          <a:prstGeom prst="line">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Freeform 17"/>
          <p:cNvSpPr/>
          <p:nvPr/>
        </p:nvSpPr>
        <p:spPr>
          <a:xfrm rot="21428757">
            <a:off x="5961135" y="4922812"/>
            <a:ext cx="705394" cy="547031"/>
          </a:xfrm>
          <a:custGeom>
            <a:avLst/>
            <a:gdLst>
              <a:gd name="connsiteX0" fmla="*/ 0 w 705394"/>
              <a:gd name="connsiteY0" fmla="*/ 171598 h 547031"/>
              <a:gd name="connsiteX1" fmla="*/ 60960 w 705394"/>
              <a:gd name="connsiteY1" fmla="*/ 145473 h 547031"/>
              <a:gd name="connsiteX2" fmla="*/ 357051 w 705394"/>
              <a:gd name="connsiteY2" fmla="*/ 14844 h 547031"/>
              <a:gd name="connsiteX3" fmla="*/ 261257 w 705394"/>
              <a:gd name="connsiteY3" fmla="*/ 537358 h 547031"/>
              <a:gd name="connsiteX4" fmla="*/ 705394 w 705394"/>
              <a:gd name="connsiteY4" fmla="*/ 354478 h 547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394" h="547031">
                <a:moveTo>
                  <a:pt x="0" y="171598"/>
                </a:moveTo>
                <a:lnTo>
                  <a:pt x="60960" y="145473"/>
                </a:lnTo>
                <a:cubicBezTo>
                  <a:pt x="120468" y="119347"/>
                  <a:pt x="323668" y="-50470"/>
                  <a:pt x="357051" y="14844"/>
                </a:cubicBezTo>
                <a:cubicBezTo>
                  <a:pt x="390434" y="80158"/>
                  <a:pt x="203200" y="480752"/>
                  <a:pt x="261257" y="537358"/>
                </a:cubicBezTo>
                <a:cubicBezTo>
                  <a:pt x="319314" y="593964"/>
                  <a:pt x="637177" y="384958"/>
                  <a:pt x="705394" y="354478"/>
                </a:cubicBezTo>
              </a:path>
            </a:pathLst>
          </a:cu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rot="16200000">
            <a:off x="6820718" y="4852813"/>
            <a:ext cx="726255" cy="831810"/>
            <a:chOff x="6184880" y="4783192"/>
            <a:chExt cx="726255" cy="831810"/>
          </a:xfrm>
        </p:grpSpPr>
        <p:cxnSp>
          <p:nvCxnSpPr>
            <p:cNvPr id="24" name="Straight Connector 23"/>
            <p:cNvCxnSpPr/>
            <p:nvPr/>
          </p:nvCxnSpPr>
          <p:spPr>
            <a:xfrm rot="5400000" flipV="1">
              <a:off x="6132103" y="4835969"/>
              <a:ext cx="831810" cy="726255"/>
            </a:xfrm>
            <a:prstGeom prst="line">
              <a:avLst/>
            </a:prstGeom>
            <a:ln w="254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rot="386123">
              <a:off x="6189102" y="4896212"/>
              <a:ext cx="705394" cy="547031"/>
            </a:xfrm>
            <a:custGeom>
              <a:avLst/>
              <a:gdLst>
                <a:gd name="connsiteX0" fmla="*/ 0 w 705394"/>
                <a:gd name="connsiteY0" fmla="*/ 171598 h 547031"/>
                <a:gd name="connsiteX1" fmla="*/ 60960 w 705394"/>
                <a:gd name="connsiteY1" fmla="*/ 145473 h 547031"/>
                <a:gd name="connsiteX2" fmla="*/ 357051 w 705394"/>
                <a:gd name="connsiteY2" fmla="*/ 14844 h 547031"/>
                <a:gd name="connsiteX3" fmla="*/ 261257 w 705394"/>
                <a:gd name="connsiteY3" fmla="*/ 537358 h 547031"/>
                <a:gd name="connsiteX4" fmla="*/ 705394 w 705394"/>
                <a:gd name="connsiteY4" fmla="*/ 354478 h 547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394" h="547031">
                  <a:moveTo>
                    <a:pt x="0" y="171598"/>
                  </a:moveTo>
                  <a:lnTo>
                    <a:pt x="60960" y="145473"/>
                  </a:lnTo>
                  <a:cubicBezTo>
                    <a:pt x="120468" y="119347"/>
                    <a:pt x="323668" y="-50470"/>
                    <a:pt x="357051" y="14844"/>
                  </a:cubicBezTo>
                  <a:cubicBezTo>
                    <a:pt x="390434" y="80158"/>
                    <a:pt x="203200" y="480752"/>
                    <a:pt x="261257" y="537358"/>
                  </a:cubicBezTo>
                  <a:cubicBezTo>
                    <a:pt x="319314" y="593964"/>
                    <a:pt x="637177" y="384958"/>
                    <a:pt x="705394" y="354478"/>
                  </a:cubicBezTo>
                </a:path>
              </a:pathLst>
            </a:cu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6571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1795463" y="3047627"/>
            <a:ext cx="5114925" cy="667123"/>
          </a:xfrm>
          <a:custGeom>
            <a:avLst/>
            <a:gdLst>
              <a:gd name="connsiteX0" fmla="*/ 1226734 w 5114925"/>
              <a:gd name="connsiteY0" fmla="*/ 0 h 667123"/>
              <a:gd name="connsiteX1" fmla="*/ 1516880 w 5114925"/>
              <a:gd name="connsiteY1" fmla="*/ 0 h 667123"/>
              <a:gd name="connsiteX2" fmla="*/ 1516880 w 5114925"/>
              <a:gd name="connsiteY2" fmla="*/ 201287 h 667123"/>
              <a:gd name="connsiteX3" fmla="*/ 1829163 w 5114925"/>
              <a:gd name="connsiteY3" fmla="*/ 201287 h 667123"/>
              <a:gd name="connsiteX4" fmla="*/ 1829163 w 5114925"/>
              <a:gd name="connsiteY4" fmla="*/ 6171 h 667123"/>
              <a:gd name="connsiteX5" fmla="*/ 2119309 w 5114925"/>
              <a:gd name="connsiteY5" fmla="*/ 6171 h 667123"/>
              <a:gd name="connsiteX6" fmla="*/ 2119309 w 5114925"/>
              <a:gd name="connsiteY6" fmla="*/ 201287 h 667123"/>
              <a:gd name="connsiteX7" fmla="*/ 2439074 w 5114925"/>
              <a:gd name="connsiteY7" fmla="*/ 201287 h 667123"/>
              <a:gd name="connsiteX8" fmla="*/ 2439074 w 5114925"/>
              <a:gd name="connsiteY8" fmla="*/ 6470 h 667123"/>
              <a:gd name="connsiteX9" fmla="*/ 2729220 w 5114925"/>
              <a:gd name="connsiteY9" fmla="*/ 6470 h 667123"/>
              <a:gd name="connsiteX10" fmla="*/ 2729220 w 5114925"/>
              <a:gd name="connsiteY10" fmla="*/ 201287 h 667123"/>
              <a:gd name="connsiteX11" fmla="*/ 3039193 w 5114925"/>
              <a:gd name="connsiteY11" fmla="*/ 201287 h 667123"/>
              <a:gd name="connsiteX12" fmla="*/ 3039193 w 5114925"/>
              <a:gd name="connsiteY12" fmla="*/ 2047 h 667123"/>
              <a:gd name="connsiteX13" fmla="*/ 3329339 w 5114925"/>
              <a:gd name="connsiteY13" fmla="*/ 2047 h 667123"/>
              <a:gd name="connsiteX14" fmla="*/ 3329339 w 5114925"/>
              <a:gd name="connsiteY14" fmla="*/ 201287 h 667123"/>
              <a:gd name="connsiteX15" fmla="*/ 5114925 w 5114925"/>
              <a:gd name="connsiteY15" fmla="*/ 201287 h 667123"/>
              <a:gd name="connsiteX16" fmla="*/ 5114925 w 5114925"/>
              <a:gd name="connsiteY16" fmla="*/ 667123 h 667123"/>
              <a:gd name="connsiteX17" fmla="*/ 0 w 5114925"/>
              <a:gd name="connsiteY17" fmla="*/ 667123 h 667123"/>
              <a:gd name="connsiteX18" fmla="*/ 0 w 5114925"/>
              <a:gd name="connsiteY18" fmla="*/ 401002 h 667123"/>
              <a:gd name="connsiteX19" fmla="*/ 0 w 5114925"/>
              <a:gd name="connsiteY19" fmla="*/ 201287 h 667123"/>
              <a:gd name="connsiteX20" fmla="*/ 0 w 5114925"/>
              <a:gd name="connsiteY20" fmla="*/ 5348 h 667123"/>
              <a:gd name="connsiteX21" fmla="*/ 290146 w 5114925"/>
              <a:gd name="connsiteY21" fmla="*/ 5348 h 667123"/>
              <a:gd name="connsiteX22" fmla="*/ 290146 w 5114925"/>
              <a:gd name="connsiteY22" fmla="*/ 201287 h 667123"/>
              <a:gd name="connsiteX23" fmla="*/ 609600 w 5114925"/>
              <a:gd name="connsiteY23" fmla="*/ 201287 h 667123"/>
              <a:gd name="connsiteX24" fmla="*/ 609600 w 5114925"/>
              <a:gd name="connsiteY24" fmla="*/ 3263 h 667123"/>
              <a:gd name="connsiteX25" fmla="*/ 899746 w 5114925"/>
              <a:gd name="connsiteY25" fmla="*/ 3263 h 667123"/>
              <a:gd name="connsiteX26" fmla="*/ 899746 w 5114925"/>
              <a:gd name="connsiteY26" fmla="*/ 201287 h 667123"/>
              <a:gd name="connsiteX27" fmla="*/ 1226734 w 5114925"/>
              <a:gd name="connsiteY27" fmla="*/ 201287 h 6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4925" h="667123">
                <a:moveTo>
                  <a:pt x="1226734" y="0"/>
                </a:moveTo>
                <a:lnTo>
                  <a:pt x="1516880" y="0"/>
                </a:lnTo>
                <a:lnTo>
                  <a:pt x="1516880" y="201287"/>
                </a:lnTo>
                <a:lnTo>
                  <a:pt x="1829163" y="201287"/>
                </a:lnTo>
                <a:lnTo>
                  <a:pt x="1829163" y="6171"/>
                </a:lnTo>
                <a:lnTo>
                  <a:pt x="2119309" y="6171"/>
                </a:lnTo>
                <a:lnTo>
                  <a:pt x="2119309" y="201287"/>
                </a:lnTo>
                <a:lnTo>
                  <a:pt x="2439074" y="201287"/>
                </a:lnTo>
                <a:lnTo>
                  <a:pt x="2439074" y="6470"/>
                </a:lnTo>
                <a:lnTo>
                  <a:pt x="2729220" y="6470"/>
                </a:lnTo>
                <a:lnTo>
                  <a:pt x="2729220" y="201287"/>
                </a:lnTo>
                <a:lnTo>
                  <a:pt x="3039193" y="201287"/>
                </a:lnTo>
                <a:lnTo>
                  <a:pt x="3039193" y="2047"/>
                </a:lnTo>
                <a:lnTo>
                  <a:pt x="3329339" y="2047"/>
                </a:lnTo>
                <a:lnTo>
                  <a:pt x="3329339" y="201287"/>
                </a:lnTo>
                <a:lnTo>
                  <a:pt x="5114925" y="201287"/>
                </a:lnTo>
                <a:lnTo>
                  <a:pt x="5114925" y="667123"/>
                </a:lnTo>
                <a:lnTo>
                  <a:pt x="0" y="667123"/>
                </a:lnTo>
                <a:lnTo>
                  <a:pt x="0" y="401002"/>
                </a:lnTo>
                <a:lnTo>
                  <a:pt x="0" y="201287"/>
                </a:lnTo>
                <a:lnTo>
                  <a:pt x="0" y="5348"/>
                </a:lnTo>
                <a:lnTo>
                  <a:pt x="290146" y="5348"/>
                </a:lnTo>
                <a:lnTo>
                  <a:pt x="290146" y="201287"/>
                </a:lnTo>
                <a:lnTo>
                  <a:pt x="609600" y="201287"/>
                </a:lnTo>
                <a:lnTo>
                  <a:pt x="609600" y="3263"/>
                </a:lnTo>
                <a:lnTo>
                  <a:pt x="899746" y="3263"/>
                </a:lnTo>
                <a:lnTo>
                  <a:pt x="899746" y="201287"/>
                </a:lnTo>
                <a:lnTo>
                  <a:pt x="1226734" y="201287"/>
                </a:lnTo>
                <a:close/>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Grating coupler</a:t>
            </a:r>
          </a:p>
        </p:txBody>
      </p:sp>
      <p:sp>
        <p:nvSpPr>
          <p:cNvPr id="3" name="Content Placeholder 2"/>
          <p:cNvSpPr>
            <a:spLocks noGrp="1"/>
          </p:cNvSpPr>
          <p:nvPr>
            <p:ph idx="1"/>
          </p:nvPr>
        </p:nvSpPr>
        <p:spPr/>
        <p:txBody>
          <a:bodyPr/>
          <a:lstStyle/>
          <a:p>
            <a:r>
              <a:rPr lang="en-US" dirty="0"/>
              <a:t>What if we have the following geometry?</a:t>
            </a:r>
          </a:p>
        </p:txBody>
      </p:sp>
      <p:sp>
        <p:nvSpPr>
          <p:cNvPr id="4" name="Rectangle 3"/>
          <p:cNvSpPr/>
          <p:nvPr/>
        </p:nvSpPr>
        <p:spPr>
          <a:xfrm>
            <a:off x="1795463" y="3714750"/>
            <a:ext cx="5114925" cy="190500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7" name="Straight Arrow Connector 6"/>
          <p:cNvCxnSpPr/>
          <p:nvPr/>
        </p:nvCxnSpPr>
        <p:spPr>
          <a:xfrm>
            <a:off x="2275255" y="2131981"/>
            <a:ext cx="933450" cy="100965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208705" y="2131981"/>
            <a:ext cx="0" cy="1009650"/>
          </a:xfrm>
          <a:prstGeom prst="line">
            <a:avLst/>
          </a:prstGeom>
          <a:ln>
            <a:solidFill>
              <a:schemeClr val="tx1">
                <a:lumMod val="65000"/>
                <a:lumOff val="3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rot="21195472">
            <a:off x="2942005" y="2703380"/>
            <a:ext cx="266700" cy="151612"/>
          </a:xfrm>
          <a:custGeom>
            <a:avLst/>
            <a:gdLst>
              <a:gd name="connsiteX0" fmla="*/ 266700 w 266700"/>
              <a:gd name="connsiteY0" fmla="*/ 27787 h 151612"/>
              <a:gd name="connsiteX1" fmla="*/ 142875 w 266700"/>
              <a:gd name="connsiteY1" fmla="*/ 8737 h 151612"/>
              <a:gd name="connsiteX2" fmla="*/ 0 w 266700"/>
              <a:gd name="connsiteY2" fmla="*/ 151612 h 151612"/>
            </a:gdLst>
            <a:ahLst/>
            <a:cxnLst>
              <a:cxn ang="0">
                <a:pos x="connsiteX0" y="connsiteY0"/>
              </a:cxn>
              <a:cxn ang="0">
                <a:pos x="connsiteX1" y="connsiteY1"/>
              </a:cxn>
              <a:cxn ang="0">
                <a:pos x="connsiteX2" y="connsiteY2"/>
              </a:cxn>
            </a:cxnLst>
            <a:rect l="l" t="t" r="r" b="b"/>
            <a:pathLst>
              <a:path w="266700" h="151612">
                <a:moveTo>
                  <a:pt x="266700" y="27787"/>
                </a:moveTo>
                <a:cubicBezTo>
                  <a:pt x="227012" y="7943"/>
                  <a:pt x="187325" y="-11901"/>
                  <a:pt x="142875" y="8737"/>
                </a:cubicBezTo>
                <a:cubicBezTo>
                  <a:pt x="98425" y="29375"/>
                  <a:pt x="49212" y="90493"/>
                  <a:pt x="0" y="151612"/>
                </a:cubicBez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Brace 22"/>
          <p:cNvSpPr/>
          <p:nvPr/>
        </p:nvSpPr>
        <p:spPr>
          <a:xfrm rot="16200000">
            <a:off x="2329037" y="3083281"/>
            <a:ext cx="135915" cy="59642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p:cNvSpPr txBox="1"/>
              <p:nvPr/>
            </p:nvSpPr>
            <p:spPr>
              <a:xfrm>
                <a:off x="2312377" y="3387216"/>
                <a:ext cx="165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312377" y="3387216"/>
                <a:ext cx="165109" cy="276999"/>
              </a:xfrm>
              <a:prstGeom prst="rect">
                <a:avLst/>
              </a:prstGeom>
              <a:blipFill>
                <a:blip r:embed="rId2"/>
                <a:stretch>
                  <a:fillRect l="-22222" r="-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922295" y="2413160"/>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922295" y="2413160"/>
                <a:ext cx="189474" cy="276999"/>
              </a:xfrm>
              <a:prstGeom prst="rect">
                <a:avLst/>
              </a:prstGeom>
              <a:blipFill>
                <a:blip r:embed="rId3"/>
                <a:stretch>
                  <a:fillRect l="-29032" r="-25806" b="-6667"/>
                </a:stretch>
              </a:blipFill>
            </p:spPr>
            <p:txBody>
              <a:bodyPr/>
              <a:lstStyle/>
              <a:p>
                <a:r>
                  <a:rPr lang="en-US">
                    <a:noFill/>
                  </a:rPr>
                  <a:t> </a:t>
                </a:r>
              </a:p>
            </p:txBody>
          </p:sp>
        </mc:Fallback>
      </mc:AlternateContent>
      <p:cxnSp>
        <p:nvCxnSpPr>
          <p:cNvPr id="30" name="Straight Arrow Connector 29"/>
          <p:cNvCxnSpPr/>
          <p:nvPr/>
        </p:nvCxnSpPr>
        <p:spPr>
          <a:xfrm flipV="1">
            <a:off x="5924613" y="2297225"/>
            <a:ext cx="0" cy="8171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920214" y="3114373"/>
            <a:ext cx="92807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6861095" y="2949496"/>
                <a:ext cx="1570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z</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6861095" y="2949496"/>
                <a:ext cx="157094" cy="276999"/>
              </a:xfrm>
              <a:prstGeom prst="rect">
                <a:avLst/>
              </a:prstGeom>
              <a:blipFill>
                <a:blip r:embed="rId4"/>
                <a:stretch>
                  <a:fillRect l="-24000" r="-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841667" y="2037832"/>
                <a:ext cx="1651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x</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5841667" y="2037832"/>
                <a:ext cx="165110" cy="276999"/>
              </a:xfrm>
              <a:prstGeom prst="rect">
                <a:avLst/>
              </a:prstGeom>
              <a:blipFill>
                <a:blip r:embed="rId5"/>
                <a:stretch>
                  <a:fillRect l="-22222" r="-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822442" y="3334462"/>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1822442" y="3334462"/>
                <a:ext cx="293285" cy="276999"/>
              </a:xfrm>
              <a:prstGeom prst="rect">
                <a:avLst/>
              </a:prstGeom>
              <a:blipFill>
                <a:blip r:embed="rId6"/>
                <a:stretch>
                  <a:fillRect l="-12500" r="-6250"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782636" y="2670113"/>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782636" y="2670113"/>
                <a:ext cx="287963" cy="276999"/>
              </a:xfrm>
              <a:prstGeom prst="rect">
                <a:avLst/>
              </a:prstGeom>
              <a:blipFill>
                <a:blip r:embed="rId7"/>
                <a:stretch>
                  <a:fillRect l="-12500" r="-6250"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857209" y="3789063"/>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857209" y="3789063"/>
                <a:ext cx="293285" cy="276999"/>
              </a:xfrm>
              <a:prstGeom prst="rect">
                <a:avLst/>
              </a:prstGeom>
              <a:blipFill>
                <a:blip r:embed="rId8"/>
                <a:stretch>
                  <a:fillRect l="-12500" r="-6250" b="-15556"/>
                </a:stretch>
              </a:blipFill>
            </p:spPr>
            <p:txBody>
              <a:bodyPr/>
              <a:lstStyle/>
              <a:p>
                <a:r>
                  <a:rPr lang="en-US">
                    <a:noFill/>
                  </a:rPr>
                  <a:t> </a:t>
                </a:r>
              </a:p>
            </p:txBody>
          </p:sp>
        </mc:Fallback>
      </mc:AlternateContent>
      <p:cxnSp>
        <p:nvCxnSpPr>
          <p:cNvPr id="41" name="Straight Arrow Connector 40"/>
          <p:cNvCxnSpPr/>
          <p:nvPr/>
        </p:nvCxnSpPr>
        <p:spPr>
          <a:xfrm>
            <a:off x="5455219" y="3580405"/>
            <a:ext cx="116042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5843466" y="3248717"/>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843466" y="3248717"/>
                <a:ext cx="439672" cy="276999"/>
              </a:xfrm>
              <a:prstGeom prst="rect">
                <a:avLst/>
              </a:prstGeom>
              <a:blipFill>
                <a:blip r:embed="rId9"/>
                <a:stretch>
                  <a:fillRect l="-12500" r="-1389" b="-11111"/>
                </a:stretch>
              </a:blipFill>
            </p:spPr>
            <p:txBody>
              <a:bodyPr/>
              <a:lstStyle/>
              <a:p>
                <a:r>
                  <a:rPr lang="en-US">
                    <a:noFill/>
                  </a:rPr>
                  <a:t> </a:t>
                </a:r>
              </a:p>
            </p:txBody>
          </p:sp>
        </mc:Fallback>
      </mc:AlternateContent>
    </p:spTree>
    <p:extLst>
      <p:ext uri="{BB962C8B-B14F-4D97-AF65-F5344CB8AC3E}">
        <p14:creationId xmlns:p14="http://schemas.microsoft.com/office/powerpoint/2010/main" val="2727501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Coupling into and out of waveguides</a:t>
            </a:r>
          </a:p>
        </p:txBody>
      </p:sp>
      <p:sp>
        <p:nvSpPr>
          <p:cNvPr id="3" name="Content Placeholder 2"/>
          <p:cNvSpPr>
            <a:spLocks noGrp="1"/>
          </p:cNvSpPr>
          <p:nvPr>
            <p:ph idx="1"/>
          </p:nvPr>
        </p:nvSpPr>
        <p:spPr>
          <a:xfrm>
            <a:off x="482600" y="1582615"/>
            <a:ext cx="7740650" cy="4241987"/>
          </a:xfrm>
        </p:spPr>
        <p:txBody>
          <a:bodyPr/>
          <a:lstStyle/>
          <a:p>
            <a:r>
              <a:rPr lang="en-US" dirty="0"/>
              <a:t>Dilemma: how do we couple light to and from an </a:t>
            </a:r>
            <a:r>
              <a:rPr lang="en-US" b="1" dirty="0"/>
              <a:t>optical fiber</a:t>
            </a:r>
            <a:r>
              <a:rPr lang="en-US" dirty="0"/>
              <a:t> to an </a:t>
            </a:r>
            <a:r>
              <a:rPr lang="en-US" b="1" dirty="0"/>
              <a:t>integrated on-chip photonic waveguide</a:t>
            </a:r>
            <a:r>
              <a:rPr lang="en-US" dirty="0"/>
              <a:t>?</a:t>
            </a:r>
          </a:p>
        </p:txBody>
      </p:sp>
      <p:sp>
        <p:nvSpPr>
          <p:cNvPr id="4" name="Oval 3"/>
          <p:cNvSpPr/>
          <p:nvPr/>
        </p:nvSpPr>
        <p:spPr>
          <a:xfrm>
            <a:off x="1275112" y="2417884"/>
            <a:ext cx="3569678" cy="3617734"/>
          </a:xfrm>
          <a:prstGeom prst="ellipse">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611815" y="3881804"/>
            <a:ext cx="211016" cy="96716"/>
          </a:xfrm>
          <a:prstGeom prst="rect">
            <a:avLst/>
          </a:prstGeom>
          <a:solidFill>
            <a:schemeClr val="tx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952538" y="2417884"/>
            <a:ext cx="14749" cy="3617734"/>
          </a:xfrm>
          <a:prstGeom prst="straightConnector1">
            <a:avLst/>
          </a:prstGeom>
          <a:ln>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124116" y="3930162"/>
                <a:ext cx="743280" cy="369332"/>
              </a:xfrm>
              <a:prstGeom prst="rect">
                <a:avLst/>
              </a:prstGeom>
              <a:noFill/>
            </p:spPr>
            <p:txBody>
              <a:bodyPr wrap="none" rtlCol="0">
                <a:spAutoFit/>
              </a:bodyPr>
              <a:lstStyle/>
              <a:p>
                <a:r>
                  <a:rPr lang="en-US" dirty="0"/>
                  <a:t>10</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𝑚</m:t>
                    </m:r>
                  </m:oMath>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24116" y="3930162"/>
                <a:ext cx="743280" cy="369332"/>
              </a:xfrm>
              <a:prstGeom prst="rect">
                <a:avLst/>
              </a:prstGeom>
              <a:blipFill>
                <a:blip r:embed="rId2"/>
                <a:stretch>
                  <a:fillRect l="-6557" t="-10000" b="-26667"/>
                </a:stretch>
              </a:blipFill>
            </p:spPr>
            <p:txBody>
              <a:bodyPr/>
              <a:lstStyle/>
              <a:p>
                <a:r>
                  <a:rPr lang="en-US">
                    <a:noFill/>
                  </a:rPr>
                  <a:t> </a:t>
                </a:r>
              </a:p>
            </p:txBody>
          </p:sp>
        </mc:Fallback>
      </mc:AlternateContent>
      <p:sp>
        <p:nvSpPr>
          <p:cNvPr id="11" name="TextBox 10"/>
          <p:cNvSpPr txBox="1"/>
          <p:nvPr/>
        </p:nvSpPr>
        <p:spPr>
          <a:xfrm>
            <a:off x="6298876" y="3471413"/>
            <a:ext cx="841897" cy="369332"/>
          </a:xfrm>
          <a:prstGeom prst="rect">
            <a:avLst/>
          </a:prstGeom>
          <a:noFill/>
        </p:spPr>
        <p:txBody>
          <a:bodyPr wrap="none" rtlCol="0">
            <a:spAutoFit/>
          </a:bodyPr>
          <a:lstStyle/>
          <a:p>
            <a:r>
              <a:rPr lang="en-US" dirty="0"/>
              <a:t>300nm</a:t>
            </a:r>
          </a:p>
        </p:txBody>
      </p:sp>
      <p:cxnSp>
        <p:nvCxnSpPr>
          <p:cNvPr id="12" name="Straight Arrow Connector 11"/>
          <p:cNvCxnSpPr/>
          <p:nvPr/>
        </p:nvCxnSpPr>
        <p:spPr>
          <a:xfrm>
            <a:off x="6561562" y="3796784"/>
            <a:ext cx="298939" cy="0"/>
          </a:xfrm>
          <a:prstGeom prst="straightConnector1">
            <a:avLst/>
          </a:prstGeom>
          <a:ln>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389607" y="3978520"/>
            <a:ext cx="1340688" cy="369332"/>
          </a:xfrm>
          <a:prstGeom prst="rect">
            <a:avLst/>
          </a:prstGeom>
          <a:noFill/>
        </p:spPr>
        <p:txBody>
          <a:bodyPr wrap="none" rtlCol="0">
            <a:spAutoFit/>
          </a:bodyPr>
          <a:lstStyle/>
          <a:p>
            <a:r>
              <a:rPr lang="en-US" dirty="0"/>
              <a:t>Optical fiber</a:t>
            </a:r>
          </a:p>
        </p:txBody>
      </p:sp>
      <p:sp>
        <p:nvSpPr>
          <p:cNvPr id="16" name="TextBox 15"/>
          <p:cNvSpPr txBox="1"/>
          <p:nvPr/>
        </p:nvSpPr>
        <p:spPr>
          <a:xfrm>
            <a:off x="5830732" y="4209788"/>
            <a:ext cx="1984198" cy="369332"/>
          </a:xfrm>
          <a:prstGeom prst="rect">
            <a:avLst/>
          </a:prstGeom>
          <a:noFill/>
        </p:spPr>
        <p:txBody>
          <a:bodyPr wrap="none" rtlCol="0">
            <a:spAutoFit/>
          </a:bodyPr>
          <a:lstStyle/>
          <a:p>
            <a:r>
              <a:rPr lang="en-US" dirty="0"/>
              <a:t>on-chip waveguide</a:t>
            </a:r>
          </a:p>
        </p:txBody>
      </p:sp>
    </p:spTree>
    <p:extLst>
      <p:ext uri="{BB962C8B-B14F-4D97-AF65-F5344CB8AC3E}">
        <p14:creationId xmlns:p14="http://schemas.microsoft.com/office/powerpoint/2010/main" val="778416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Grating coupler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At the boundary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b="0" dirty="0"/>
                  <a:t/>
                </a:r>
                <a:br>
                  <a:rPr lang="en-US" b="0" dirty="0"/>
                </a:br>
                <a:r>
                  <a:rPr lang="en-US" b="0"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r>
                  <a:rPr lang="en-US" dirty="0"/>
                  <a:t> we can write</a:t>
                </a:r>
              </a:p>
              <a:p>
                <a:endParaRPr lang="en-US" dirty="0"/>
              </a:p>
              <a:p>
                <a:endParaRPr lang="en-US" dirty="0"/>
              </a:p>
              <a:p>
                <a:endParaRPr lang="en-US" dirty="0"/>
              </a:p>
              <a:p>
                <a:endParaRPr lang="en-US" dirty="0"/>
              </a:p>
              <a:p>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oMath>
                </a14:m>
                <a:r>
                  <a:rPr lang="en-US" dirty="0"/>
                  <a:t> is a periodic function describing the height variation of our grating. </a:t>
                </a:r>
                <a:r>
                  <a:rPr lang="en-US" dirty="0" smtClean="0"/>
                  <a:t>Thus we </a:t>
                </a:r>
                <a:r>
                  <a:rPr lang="en-US" dirty="0"/>
                  <a:t>can write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e</m:t>
                        </m:r>
                      </m:e>
                      <m:sup>
                        <m:r>
                          <a:rPr lang="en-US" b="0" i="1" smtClean="0">
                            <a:latin typeface="Cambria Math" panose="02040503050406030204" pitchFamily="18" charset="0"/>
                          </a:rPr>
                          <m:t>−</m:t>
                        </m:r>
                        <m:r>
                          <a:rPr lang="en-US" b="0" i="1" smtClean="0">
                            <a:latin typeface="Cambria Math" panose="02040503050406030204" pitchFamily="18" charset="0"/>
                          </a:rPr>
                          <m:t>𝑗</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𝑧</m:t>
                            </m:r>
                          </m:e>
                        </m:d>
                      </m:sup>
                    </m:sSup>
                  </m:oMath>
                </a14:m>
                <a:r>
                  <a:rPr lang="en-US" dirty="0"/>
                  <a:t> using a Fourier </a:t>
                </a:r>
                <a:r>
                  <a:rPr lang="en-US" dirty="0" smtClean="0"/>
                  <a:t>series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66" t="-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66961" y="2248823"/>
                <a:ext cx="4211281" cy="673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r>
                                <a:rPr lang="en-US" i="1">
                                  <a:latin typeface="Cambria Math" panose="02040503050406030204" pitchFamily="18" charset="0"/>
                                </a:rPr>
                                <m:t>𝑧</m:t>
                              </m:r>
                            </m:sub>
                          </m:sSub>
                          <m:r>
                            <a:rPr lang="en-US" i="1">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𝑅</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r>
                                <a:rPr lang="en-US" i="1">
                                  <a:latin typeface="Cambria Math" panose="02040503050406030204" pitchFamily="18" charset="0"/>
                                </a:rPr>
                                <m:t>𝑧</m:t>
                              </m:r>
                            </m:sub>
                          </m:sSub>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𝑥</m:t>
                              </m:r>
                            </m:sub>
                          </m:sSub>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sup>
                      </m:sSup>
                    </m:oMath>
                  </m:oMathPara>
                </a14:m>
                <a:r>
                  <a:rPr lang="en-US" i="1" dirty="0">
                    <a:latin typeface="Cambria Math" panose="02040503050406030204" pitchFamily="18" charset="0"/>
                  </a:rPr>
                  <a:t/>
                </a:r>
                <a:br>
                  <a:rPr lang="en-US" i="1" dirty="0">
                    <a:latin typeface="Cambria Math" panose="02040503050406030204" pitchFamily="18" charset="0"/>
                  </a:rPr>
                </a:br>
                <a:r>
                  <a:rPr lang="en-US"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𝑚</m:t>
                            </m:r>
                            <m:r>
                              <a:rPr lang="en-US" i="1">
                                <a:latin typeface="Cambria Math" panose="02040503050406030204" pitchFamily="18" charset="0"/>
                              </a:rPr>
                              <m:t>𝑧</m:t>
                            </m:r>
                          </m:sub>
                        </m:sSub>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𝑚𝑥</m:t>
                            </m:r>
                          </m:sub>
                        </m:sSub>
                        <m:r>
                          <a:rPr lang="en-US" b="0" i="1" smtClean="0">
                            <a:latin typeface="Cambria Math" panose="02040503050406030204" pitchFamily="18" charset="0"/>
                          </a:rPr>
                          <m:t>𝑥</m:t>
                        </m:r>
                        <m:r>
                          <a:rPr lang="en-US" b="0" i="1" smtClean="0">
                            <a:latin typeface="Cambria Math" panose="02040503050406030204" pitchFamily="18" charset="0"/>
                          </a:rPr>
                          <m:t>)</m:t>
                        </m:r>
                      </m:sup>
                    </m:sSup>
                  </m:oMath>
                </a14:m>
                <a:endParaRPr lang="en-US" dirty="0"/>
              </a:p>
            </p:txBody>
          </p:sp>
        </mc:Choice>
        <mc:Fallback>
          <p:sp>
            <p:nvSpPr>
              <p:cNvPr id="22" name="Rectangle 21"/>
              <p:cNvSpPr>
                <a:spLocks noRot="1" noChangeAspect="1" noMove="1" noResize="1" noEditPoints="1" noAdjustHandles="1" noChangeArrowheads="1" noChangeShapeType="1" noTextEdit="1"/>
              </p:cNvSpPr>
              <p:nvPr/>
            </p:nvSpPr>
            <p:spPr>
              <a:xfrm>
                <a:off x="166961" y="2248823"/>
                <a:ext cx="4211281" cy="6738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979420" y="4596672"/>
                <a:ext cx="3183307" cy="7561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m:rPr>
                              <m:sty m:val="p"/>
                            </m:rPr>
                            <a:rPr lang="en-US">
                              <a:latin typeface="Cambria Math" panose="02040503050406030204" pitchFamily="18" charset="0"/>
                            </a:rPr>
                            <m:t>e</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r>
                                <a:rPr lang="en-US" i="1">
                                  <a:latin typeface="Cambria Math" panose="02040503050406030204" pitchFamily="18" charset="0"/>
                                </a:rPr>
                                <m:t>𝑥</m:t>
                              </m:r>
                            </m:sub>
                          </m:sSub>
                          <m:r>
                            <a:rPr lang="en-US" i="1">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𝑧</m:t>
                              </m:r>
                            </m:e>
                          </m:d>
                        </m:sup>
                      </m:sSup>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𝑚</m:t>
                          </m:r>
                          <m:r>
                            <a:rPr lang="en-US" b="0" i="1" smtClean="0">
                              <a:latin typeface="Cambria Math" panose="02040503050406030204" pitchFamily="18" charset="0"/>
                            </a:rPr>
                            <m:t>=−∞</m:t>
                          </m:r>
                        </m:sub>
                        <m:sup>
                          <m:r>
                            <a:rPr lang="en-US" b="0" i="1" smtClean="0">
                              <a:latin typeface="Cambria Math" panose="02040503050406030204" pitchFamily="18" charset="0"/>
                            </a:rPr>
                            <m:t>𝑚</m:t>
                          </m:r>
                          <m:r>
                            <a:rPr lang="en-US" b="0" i="1" smtClean="0">
                              <a:latin typeface="Cambria Math" panose="02040503050406030204" pitchFamily="18" charset="0"/>
                            </a:rPr>
                            <m:t>=∞</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𝑚</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𝑗𝑚</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num>
                                    <m:den>
                                      <m:r>
                                        <m:rPr>
                                          <m:sty m:val="p"/>
                                        </m:rPr>
                                        <a:rPr lang="en-US" b="0" i="0" smtClean="0">
                                          <a:latin typeface="Cambria Math" panose="02040503050406030204" pitchFamily="18" charset="0"/>
                                        </a:rPr>
                                        <m:t>a</m:t>
                                      </m:r>
                                    </m:den>
                                  </m:f>
                                </m:e>
                              </m:d>
                              <m:r>
                                <a:rPr lang="en-US" b="0" i="1" smtClean="0">
                                  <a:latin typeface="Cambria Math" panose="02040503050406030204" pitchFamily="18" charset="0"/>
                                </a:rPr>
                                <m:t>𝑧</m:t>
                              </m:r>
                            </m:sup>
                          </m:sSup>
                        </m:e>
                      </m:nary>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2979420" y="4596672"/>
                <a:ext cx="3183307" cy="756169"/>
              </a:xfrm>
              <a:prstGeom prst="rect">
                <a:avLst/>
              </a:prstGeom>
              <a:blipFill rotWithShape="0">
                <a:blip r:embed="rId4"/>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4850662" y="536724"/>
            <a:ext cx="3921863" cy="2661103"/>
          </a:xfrm>
          <a:prstGeom prst="rect">
            <a:avLst/>
          </a:prstGeom>
        </p:spPr>
      </p:pic>
    </p:spTree>
    <p:extLst>
      <p:ext uri="{BB962C8B-B14F-4D97-AF65-F5344CB8AC3E}">
        <p14:creationId xmlns:p14="http://schemas.microsoft.com/office/powerpoint/2010/main" val="2437511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Grating coupler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82600" y="1017833"/>
                <a:ext cx="7740650" cy="5217351"/>
              </a:xfrm>
            </p:spPr>
            <p:txBody>
              <a:bodyPr>
                <a:normAutofit/>
              </a:bodyPr>
              <a:lstStyle/>
              <a:p>
                <a:r>
                  <a:rPr lang="en-US" dirty="0" smtClean="0"/>
                  <a:t>At the boundary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a14:m>
                <a:r>
                  <a:rPr lang="en-US" b="0" dirty="0"/>
                  <a:t/>
                </a:r>
                <a:br>
                  <a:rPr lang="en-US" b="0" dirty="0"/>
                </a:br>
                <a:r>
                  <a:rPr lang="en-US" b="0"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a14:m>
                <a:r>
                  <a:rPr lang="en-US" dirty="0"/>
                  <a:t> we can write</a:t>
                </a:r>
              </a:p>
              <a:p>
                <a:endParaRPr lang="en-US" dirty="0"/>
              </a:p>
              <a:p>
                <a:endParaRPr lang="en-US" dirty="0"/>
              </a:p>
              <a:p>
                <a:endParaRPr lang="en-US" dirty="0"/>
              </a:p>
              <a:p>
                <a:endParaRPr lang="en-US" dirty="0"/>
              </a:p>
              <a:p>
                <a:endParaRPr lang="en-US" dirty="0"/>
              </a:p>
              <a:p>
                <a:endParaRPr lang="en-US" dirty="0"/>
              </a:p>
              <a:p>
                <a:r>
                  <a:rPr lang="en-US" dirty="0"/>
                  <a:t>Now our new phase matching requirement is:</a:t>
                </a:r>
              </a:p>
              <a:p>
                <a:pPr marL="0" indent="0">
                  <a:buNone/>
                </a:pPr>
                <a:endParaRPr lang="en-US" dirty="0" smtClean="0"/>
              </a:p>
              <a:p>
                <a:pPr marL="0" indent="0">
                  <a:buNone/>
                </a:pPr>
                <a:r>
                  <a:rPr lang="en-US" dirty="0"/>
                  <a:t> </a:t>
                </a:r>
                <a:r>
                  <a:rPr lang="en-US" dirty="0" smtClean="0"/>
                  <a:t>    for some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𝑛</m:t>
                    </m:r>
                  </m:oMath>
                </a14:m>
                <a:r>
                  <a:rPr lang="en-US" dirty="0" smtClean="0"/>
                  <a:t>.</a:t>
                </a:r>
                <a:endParaRPr lang="en-US" dirty="0"/>
              </a:p>
              <a:p>
                <a:r>
                  <a:rPr lang="en-US" dirty="0"/>
                  <a:t>Clearly,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therefore:</a:t>
                </a:r>
              </a:p>
              <a:p>
                <a:endParaRPr lang="en-US" dirty="0"/>
              </a:p>
              <a:p>
                <a:pPr marL="457200" lvl="1"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82600" y="1017833"/>
                <a:ext cx="7740650" cy="5217351"/>
              </a:xfrm>
              <a:blipFill rotWithShape="0">
                <a:blip r:embed="rId2"/>
                <a:stretch>
                  <a:fillRect l="-866" t="-7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66961" y="1897802"/>
                <a:ext cx="3589059" cy="21701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0</m:t>
                          </m:r>
                        </m:sub>
                      </m:sSub>
                      <m:sSup>
                        <m:sSupPr>
                          <m:ctrlPr>
                            <a:rPr lang="en-US" i="1" smtClean="0">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r>
                                <a:rPr lang="en-US" i="1">
                                  <a:latin typeface="Cambria Math" panose="02040503050406030204" pitchFamily="18" charset="0"/>
                                </a:rPr>
                                <m:t>𝑧</m:t>
                              </m:r>
                            </m:sub>
                          </m:sSub>
                          <m:r>
                            <a:rPr lang="en-US" i="1">
                              <a:latin typeface="Cambria Math" panose="02040503050406030204" pitchFamily="18" charset="0"/>
                            </a:rPr>
                            <m:t>𝑧</m:t>
                          </m:r>
                        </m:sup>
                      </m:sSup>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𝑚</m:t>
                          </m:r>
                          <m:r>
                            <a:rPr lang="en-US" i="1">
                              <a:latin typeface="Cambria Math" panose="02040503050406030204" pitchFamily="18" charset="0"/>
                            </a:rPr>
                            <m:t>=−∞</m:t>
                          </m:r>
                        </m:sub>
                        <m:sup>
                          <m:r>
                            <a:rPr lang="en-US" i="1">
                              <a:latin typeface="Cambria Math" panose="02040503050406030204" pitchFamily="18" charset="0"/>
                            </a:rPr>
                            <m:t>𝑚</m:t>
                          </m:r>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𝑚</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𝑗𝑚</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num>
                                    <m:den>
                                      <m:r>
                                        <m:rPr>
                                          <m:sty m:val="p"/>
                                        </m:rPr>
                                        <a:rPr lang="en-US" b="0" i="0" smtClean="0">
                                          <a:latin typeface="Cambria Math" panose="02040503050406030204" pitchFamily="18" charset="0"/>
                                        </a:rPr>
                                        <m:t>a</m:t>
                                      </m:r>
                                    </m:den>
                                  </m:f>
                                </m:e>
                              </m:d>
                              <m:r>
                                <a:rPr lang="en-US" i="1">
                                  <a:latin typeface="Cambria Math" panose="02040503050406030204" pitchFamily="18" charset="0"/>
                                </a:rPr>
                                <m:t>𝑧</m:t>
                              </m:r>
                            </m:sup>
                          </m:sSup>
                        </m:e>
                      </m:nary>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𝑅</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r>
                                <a:rPr lang="en-US" i="1">
                                  <a:latin typeface="Cambria Math" panose="02040503050406030204" pitchFamily="18" charset="0"/>
                                </a:rPr>
                                <m:t>𝑧</m:t>
                              </m:r>
                            </m:sub>
                          </m:sSub>
                          <m:r>
                            <a:rPr lang="en-US" b="0" i="1" smtClean="0">
                              <a:latin typeface="Cambria Math" panose="02040503050406030204" pitchFamily="18" charset="0"/>
                            </a:rPr>
                            <m:t>𝑧</m:t>
                          </m:r>
                        </m:sup>
                      </m:sSup>
                      <m:nary>
                        <m:naryPr>
                          <m:chr m:val="∑"/>
                          <m:ctrlPr>
                            <a:rPr lang="en-US" i="1">
                              <a:latin typeface="Cambria Math" panose="02040503050406030204" pitchFamily="18" charset="0"/>
                            </a:rPr>
                          </m:ctrlPr>
                        </m:naryPr>
                        <m:sub>
                          <m:r>
                            <a:rPr lang="en-US" b="0" i="1" smtClean="0">
                              <a:latin typeface="Cambria Math" panose="02040503050406030204" pitchFamily="18" charset="0"/>
                            </a:rPr>
                            <m:t>𝑛</m:t>
                          </m:r>
                          <m:r>
                            <a:rPr lang="en-US" i="1">
                              <a:latin typeface="Cambria Math" panose="02040503050406030204" pitchFamily="18" charset="0"/>
                            </a:rPr>
                            <m:t>=−∞</m:t>
                          </m:r>
                        </m:sub>
                        <m:sup>
                          <m:r>
                            <a:rPr lang="en-US" b="0" i="1" smtClean="0">
                              <a:latin typeface="Cambria Math" panose="02040503050406030204" pitchFamily="18" charset="0"/>
                            </a:rPr>
                            <m:t>𝑛</m:t>
                          </m:r>
                          <m:r>
                            <a:rPr lang="en-US" i="1">
                              <a:latin typeface="Cambria Math" panose="02040503050406030204" pitchFamily="18" charset="0"/>
                            </a:rPr>
                            <m:t>=∞</m:t>
                          </m:r>
                        </m:sup>
                        <m:e>
                          <m:sSub>
                            <m:sSubPr>
                              <m:ctrlPr>
                                <a:rPr lang="en-US" i="1">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rPr>
                                <m:t>𝑗</m:t>
                              </m:r>
                              <m:r>
                                <a:rPr lang="en-US" b="0" i="1" smtClean="0">
                                  <a:latin typeface="Cambria Math" panose="02040503050406030204" pitchFamily="18" charset="0"/>
                                </a:rPr>
                                <m:t>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num>
                                    <m:den>
                                      <m:r>
                                        <m:rPr>
                                          <m:sty m:val="p"/>
                                        </m:rPr>
                                        <a:rPr lang="en-US" b="0" i="0" smtClean="0">
                                          <a:latin typeface="Cambria Math" panose="02040503050406030204" pitchFamily="18" charset="0"/>
                                        </a:rPr>
                                        <m:t>a</m:t>
                                      </m:r>
                                    </m:den>
                                  </m:f>
                                </m:e>
                              </m:d>
                              <m:r>
                                <a:rPr lang="en-US" i="1">
                                  <a:latin typeface="Cambria Math" panose="02040503050406030204" pitchFamily="18" charset="0"/>
                                </a:rPr>
                                <m:t>𝑧</m:t>
                              </m:r>
                            </m:sup>
                          </m:sSup>
                        </m:e>
                      </m:nary>
                    </m:oMath>
                  </m:oMathPara>
                </a14:m>
                <a:endParaRPr lang="en-US" i="1" dirty="0">
                  <a:latin typeface="Cambria Math" panose="02040503050406030204" pitchFamily="18" charset="0"/>
                </a:endParaRPr>
              </a:p>
              <a:p>
                <a:r>
                  <a:rPr lang="en-US" i="1" dirty="0">
                    <a:latin typeface="Cambria Math" panose="02040503050406030204" pitchFamily="18" charset="0"/>
                  </a:rPr>
                  <a:t/>
                </a:r>
                <a:br>
                  <a:rPr lang="en-US" i="1" dirty="0">
                    <a:latin typeface="Cambria Math" panose="02040503050406030204" pitchFamily="18" charset="0"/>
                  </a:rPr>
                </a:br>
                <a:r>
                  <a:rPr lang="en-US"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𝑚</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𝑚</m:t>
                            </m:r>
                            <m:r>
                              <a:rPr lang="en-US" i="1">
                                <a:latin typeface="Cambria Math" panose="02040503050406030204" pitchFamily="18" charset="0"/>
                              </a:rPr>
                              <m:t>𝑧</m:t>
                            </m:r>
                          </m:sub>
                        </m:sSub>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𝑚𝑥</m:t>
                            </m:r>
                          </m:sub>
                        </m:sSub>
                        <m:r>
                          <a:rPr lang="en-US" b="0" i="1" smtClean="0">
                            <a:latin typeface="Cambria Math" panose="02040503050406030204" pitchFamily="18" charset="0"/>
                          </a:rPr>
                          <m:t>𝑥</m:t>
                        </m:r>
                        <m:r>
                          <a:rPr lang="en-US" b="0" i="1" smtClean="0">
                            <a:latin typeface="Cambria Math" panose="02040503050406030204" pitchFamily="18" charset="0"/>
                          </a:rPr>
                          <m:t>)</m:t>
                        </m:r>
                      </m:sup>
                    </m:sSup>
                  </m:oMath>
                </a14:m>
                <a:endParaRPr lang="en-US" dirty="0"/>
              </a:p>
            </p:txBody>
          </p:sp>
        </mc:Choice>
        <mc:Fallback>
          <p:sp>
            <p:nvSpPr>
              <p:cNvPr id="22" name="Rectangle 21"/>
              <p:cNvSpPr>
                <a:spLocks noRot="1" noChangeAspect="1" noMove="1" noResize="1" noEditPoints="1" noAdjustHandles="1" noChangeArrowheads="1" noChangeShapeType="1" noTextEdit="1"/>
              </p:cNvSpPr>
              <p:nvPr/>
            </p:nvSpPr>
            <p:spPr>
              <a:xfrm>
                <a:off x="166961" y="1897802"/>
                <a:ext cx="3589059" cy="217014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2104830" y="4616616"/>
                <a:ext cx="38395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𝑧</m:t>
                          </m:r>
                        </m:sub>
                      </m:sSub>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𝑚</m:t>
                          </m:r>
                        </m:num>
                        <m:den>
                          <m:r>
                            <a:rPr lang="en-US" b="0" i="1" smtClean="0">
                              <a:latin typeface="Cambria Math" panose="02040503050406030204" pitchFamily="18" charset="0"/>
                            </a:rPr>
                            <m:t>𝑎</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r>
                            <a:rPr lang="en-US" b="0" i="1" smtClean="0">
                              <a:latin typeface="Cambria Math" panose="02040503050406030204" pitchFamily="18" charset="0"/>
                            </a:rPr>
                            <m:t>𝑧</m:t>
                          </m:r>
                        </m:sub>
                      </m:sSub>
                      <m:r>
                        <a:rPr lang="en-US" b="0" i="1" smtClean="0">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r>
                            <a:rPr lang="en-US" b="0" i="1" smtClean="0">
                              <a:latin typeface="Cambria Math" panose="02040503050406030204" pitchFamily="18" charset="0"/>
                            </a:rPr>
                            <m:t>𝑛</m:t>
                          </m:r>
                        </m:num>
                        <m:den>
                          <m:r>
                            <a:rPr lang="en-US" i="1">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den>
                      </m:f>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2104830" y="4616616"/>
                <a:ext cx="3839577" cy="369332"/>
              </a:xfrm>
              <a:prstGeom prst="rect">
                <a:avLst/>
              </a:prstGeom>
              <a:blipFill rotWithShape="0">
                <a:blip r:embed="rId4"/>
                <a:stretch>
                  <a:fillRect t="-116393" b="-175410"/>
                </a:stretch>
              </a:blipFill>
            </p:spPr>
            <p:txBody>
              <a:bodyPr/>
              <a:lstStyle/>
              <a:p>
                <a:r>
                  <a:rPr lang="en-US">
                    <a:noFill/>
                  </a:rPr>
                  <a:t> </a:t>
                </a:r>
              </a:p>
            </p:txBody>
          </p:sp>
        </mc:Fallback>
      </mc:AlternateContent>
      <p:pic>
        <p:nvPicPr>
          <p:cNvPr id="27" name="Picture 26"/>
          <p:cNvPicPr>
            <a:picLocks noChangeAspect="1"/>
          </p:cNvPicPr>
          <p:nvPr/>
        </p:nvPicPr>
        <p:blipFill>
          <a:blip r:embed="rId5"/>
          <a:stretch>
            <a:fillRect/>
          </a:stretch>
        </p:blipFill>
        <p:spPr>
          <a:xfrm>
            <a:off x="4850662" y="536724"/>
            <a:ext cx="3921863" cy="2661103"/>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2104830" y="5765295"/>
                <a:ext cx="28998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1</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b="0" i="1" smtClean="0">
                              <a:latin typeface="Cambria Math" panose="02040503050406030204" pitchFamily="18" charset="0"/>
                            </a:rPr>
                            <m:t>𝜃</m:t>
                          </m:r>
                          <m:r>
                            <a:rPr lang="en-US" b="0" i="1" smtClean="0">
                              <a:latin typeface="Cambria Math" panose="02040503050406030204" pitchFamily="18" charset="0"/>
                            </a:rPr>
                            <m:t>+</m:t>
                          </m:r>
                          <m:f>
                            <m:fPr>
                              <m:type m:val="lin"/>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𝑚</m:t>
                              </m:r>
                            </m:num>
                            <m:den>
                              <m:r>
                                <a:rPr lang="en-US" i="1">
                                  <a:latin typeface="Cambria Math" panose="02040503050406030204" pitchFamily="18" charset="0"/>
                                </a:rPr>
                                <m:t>𝑎</m:t>
                              </m:r>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𝑚𝑧</m:t>
                              </m:r>
                            </m:sub>
                          </m:sSub>
                        </m:e>
                      </m:func>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2104830" y="5765295"/>
                <a:ext cx="2899833" cy="369332"/>
              </a:xfrm>
              <a:prstGeom prst="rect">
                <a:avLst/>
              </a:prstGeom>
              <a:blipFill rotWithShape="0">
                <a:blip r:embed="rId6"/>
                <a:stretch>
                  <a:fillRect t="-118333" b="-180000"/>
                </a:stretch>
              </a:blipFill>
            </p:spPr>
            <p:txBody>
              <a:bodyPr/>
              <a:lstStyle/>
              <a:p>
                <a:r>
                  <a:rPr lang="en-US">
                    <a:noFill/>
                  </a:rPr>
                  <a:t> </a:t>
                </a:r>
              </a:p>
            </p:txBody>
          </p:sp>
        </mc:Fallback>
      </mc:AlternateContent>
    </p:spTree>
    <p:extLst>
      <p:ext uri="{BB962C8B-B14F-4D97-AF65-F5344CB8AC3E}">
        <p14:creationId xmlns:p14="http://schemas.microsoft.com/office/powerpoint/2010/main" val="518747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Grating coupler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2600" y="1202499"/>
                <a:ext cx="7740650" cy="5217351"/>
              </a:xfrm>
            </p:spPr>
            <p:txBody>
              <a:bodyPr>
                <a:normAutofit/>
              </a:bodyPr>
              <a:lstStyle/>
              <a:p>
                <a:r>
                  <a:rPr lang="en-US" dirty="0"/>
                  <a:t>This is the same phase </a:t>
                </a:r>
                <a:br>
                  <a:rPr lang="en-US" dirty="0"/>
                </a:br>
                <a:r>
                  <a:rPr lang="en-US" dirty="0"/>
                  <a:t>matching requirement that we </a:t>
                </a:r>
                <a:br>
                  <a:rPr lang="en-US" dirty="0"/>
                </a:br>
                <a:r>
                  <a:rPr lang="en-US" dirty="0"/>
                  <a:t>derived under the ray optics </a:t>
                </a:r>
                <a:br>
                  <a:rPr lang="en-US" dirty="0"/>
                </a:br>
                <a:r>
                  <a:rPr lang="en-US" dirty="0"/>
                  <a:t>model. </a:t>
                </a:r>
              </a:p>
              <a:p>
                <a:pPr marL="0" indent="0">
                  <a:buNone/>
                </a:pPr>
                <a:endParaRPr lang="en-US" dirty="0"/>
              </a:p>
              <a:p>
                <a:endParaRPr lang="en-US" dirty="0"/>
              </a:p>
              <a:p>
                <a:r>
                  <a:rPr lang="en-US" dirty="0"/>
                  <a:t>By properly choosing </a:t>
                </a:r>
                <a14:m>
                  <m:oMath xmlns:m="http://schemas.openxmlformats.org/officeDocument/2006/math">
                    <m:r>
                      <a:rPr lang="en-US" i="1">
                        <a:latin typeface="Cambria Math" panose="02040503050406030204" pitchFamily="18" charset="0"/>
                      </a:rPr>
                      <m:t>𝑚</m:t>
                    </m:r>
                  </m:oMath>
                </a14:m>
                <a:r>
                  <a:rPr lang="en-US" dirty="0"/>
                  <a:t> and </a:t>
                </a:r>
                <a14:m>
                  <m:oMath xmlns:m="http://schemas.openxmlformats.org/officeDocument/2006/math">
                    <m:r>
                      <a:rPr lang="en-US" i="1">
                        <a:latin typeface="Cambria Math" panose="02040503050406030204" pitchFamily="18" charset="0"/>
                      </a:rPr>
                      <m:t>𝑎</m:t>
                    </m:r>
                  </m:oMath>
                </a14:m>
                <a:r>
                  <a:rPr lang="en-US" dirty="0"/>
                  <a:t> we can now phase match!</a:t>
                </a:r>
              </a:p>
              <a:p>
                <a:endParaRPr lang="en-US" dirty="0"/>
              </a:p>
              <a:p>
                <a:endParaRPr lang="en-US" dirty="0"/>
              </a:p>
              <a:p>
                <a:endParaRPr lang="en-US" dirty="0"/>
              </a:p>
              <a:p>
                <a:endParaRPr lang="en-US" dirty="0"/>
              </a:p>
              <a:p>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2600" y="1202499"/>
                <a:ext cx="7740650" cy="5217351"/>
              </a:xfrm>
              <a:blipFill>
                <a:blip r:embed="rId2"/>
                <a:stretch>
                  <a:fillRect l="-866" t="-584"/>
                </a:stretch>
              </a:blipFill>
            </p:spPr>
            <p:txBody>
              <a:bodyPr/>
              <a:lstStyle/>
              <a:p>
                <a:r>
                  <a:rPr lang="en-US">
                    <a:noFill/>
                  </a:rPr>
                  <a:t> </a:t>
                </a:r>
              </a:p>
            </p:txBody>
          </p:sp>
        </mc:Fallback>
      </mc:AlternateContent>
      <p:pic>
        <p:nvPicPr>
          <p:cNvPr id="27" name="Picture 26"/>
          <p:cNvPicPr>
            <a:picLocks noChangeAspect="1"/>
          </p:cNvPicPr>
          <p:nvPr/>
        </p:nvPicPr>
        <p:blipFill>
          <a:blip r:embed="rId3"/>
          <a:stretch>
            <a:fillRect/>
          </a:stretch>
        </p:blipFill>
        <p:spPr>
          <a:xfrm>
            <a:off x="4850662" y="536724"/>
            <a:ext cx="3921863" cy="2661103"/>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923730" y="2798175"/>
                <a:ext cx="2649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𝑘</m:t>
                          </m:r>
                        </m:e>
                        <m:sub>
                          <m:r>
                            <a:rPr lang="en-US" b="0" i="1" smtClean="0">
                              <a:latin typeface="Cambria Math" panose="02040503050406030204" pitchFamily="18" charset="0"/>
                            </a:rPr>
                            <m:t>1</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b="0" i="1" smtClean="0">
                              <a:latin typeface="Cambria Math" panose="02040503050406030204" pitchFamily="18" charset="0"/>
                            </a:rPr>
                            <m:t>𝜃</m:t>
                          </m:r>
                        </m:e>
                      </m:func>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923730" y="2798175"/>
                <a:ext cx="2649700" cy="369332"/>
              </a:xfrm>
              <a:prstGeom prst="rect">
                <a:avLst/>
              </a:prstGeom>
              <a:blipFill rotWithShape="0">
                <a:blip r:embed="rId4"/>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4237647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Grating examples</a:t>
            </a:r>
          </a:p>
        </p:txBody>
      </p:sp>
      <p:pic>
        <p:nvPicPr>
          <p:cNvPr id="4" name="Picture 3"/>
          <p:cNvPicPr>
            <a:picLocks noChangeAspect="1"/>
          </p:cNvPicPr>
          <p:nvPr/>
        </p:nvPicPr>
        <p:blipFill>
          <a:blip r:embed="rId2"/>
          <a:stretch>
            <a:fillRect/>
          </a:stretch>
        </p:blipFill>
        <p:spPr>
          <a:xfrm>
            <a:off x="327025" y="1065911"/>
            <a:ext cx="8292864" cy="4636389"/>
          </a:xfrm>
          <a:prstGeom prst="rect">
            <a:avLst/>
          </a:prstGeom>
        </p:spPr>
      </p:pic>
      <p:pic>
        <p:nvPicPr>
          <p:cNvPr id="5" name="Picture 4"/>
          <p:cNvPicPr>
            <a:picLocks noChangeAspect="1"/>
          </p:cNvPicPr>
          <p:nvPr/>
        </p:nvPicPr>
        <p:blipFill>
          <a:blip r:embed="rId3"/>
          <a:stretch>
            <a:fillRect/>
          </a:stretch>
        </p:blipFill>
        <p:spPr>
          <a:xfrm>
            <a:off x="195262" y="5702300"/>
            <a:ext cx="3267075" cy="466725"/>
          </a:xfrm>
          <a:prstGeom prst="rect">
            <a:avLst/>
          </a:prstGeom>
        </p:spPr>
      </p:pic>
    </p:spTree>
    <p:extLst>
      <p:ext uri="{BB962C8B-B14F-4D97-AF65-F5344CB8AC3E}">
        <p14:creationId xmlns:p14="http://schemas.microsoft.com/office/powerpoint/2010/main" val="1971876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xford-instruments.com/OxfordInstruments/media/plasma-technology/Campaigns/SEM%20Comp%202015/SEM_entry_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47637"/>
            <a:ext cx="7251700" cy="5794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100" y="5890946"/>
            <a:ext cx="4572000" cy="430887"/>
          </a:xfrm>
          <a:prstGeom prst="rect">
            <a:avLst/>
          </a:prstGeom>
        </p:spPr>
        <p:txBody>
          <a:bodyPr>
            <a:spAutoFit/>
          </a:bodyPr>
          <a:lstStyle/>
          <a:p>
            <a:r>
              <a:rPr lang="en-US" sz="1050" dirty="0"/>
              <a:t>http://www.oxford-instruments.com/businesses/nanotechnology/plasma-technology/campaigns/sem-competition-winner-%281%29</a:t>
            </a:r>
          </a:p>
        </p:txBody>
      </p:sp>
    </p:spTree>
    <p:extLst>
      <p:ext uri="{BB962C8B-B14F-4D97-AF65-F5344CB8AC3E}">
        <p14:creationId xmlns:p14="http://schemas.microsoft.com/office/powerpoint/2010/main" val="1504973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www2.imec.be/content/user/Image/Pictures_Press_releases/M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366081"/>
            <a:ext cx="8572576" cy="4844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9900" y="5788284"/>
            <a:ext cx="1389932" cy="369332"/>
          </a:xfrm>
          <a:prstGeom prst="rect">
            <a:avLst/>
          </a:prstGeom>
          <a:noFill/>
        </p:spPr>
        <p:txBody>
          <a:bodyPr wrap="none" rtlCol="0">
            <a:spAutoFit/>
          </a:bodyPr>
          <a:lstStyle/>
          <a:p>
            <a:r>
              <a:rPr lang="en-US" dirty="0"/>
              <a:t>Source: </a:t>
            </a:r>
            <a:r>
              <a:rPr lang="en-US" dirty="0" err="1"/>
              <a:t>Imec</a:t>
            </a:r>
            <a:endParaRPr lang="en-US" dirty="0"/>
          </a:p>
        </p:txBody>
      </p:sp>
    </p:spTree>
    <p:extLst>
      <p:ext uri="{BB962C8B-B14F-4D97-AF65-F5344CB8AC3E}">
        <p14:creationId xmlns:p14="http://schemas.microsoft.com/office/powerpoint/2010/main" val="1790671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example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a:t>Design the grating period such that light is diffracted out at a 10</a:t>
                </a:r>
                <a:r>
                  <a:rPr lang="en-US" dirty="0">
                    <a:latin typeface="Calibri" panose="020F0502020204030204" pitchFamily="34" charset="0"/>
                  </a:rPr>
                  <a:t>° </a:t>
                </a:r>
                <a:r>
                  <a:rPr lang="en-US" dirty="0"/>
                  <a:t>angle for 1</a:t>
                </a:r>
                <a:r>
                  <a:rPr lang="en-US" baseline="30000" dirty="0"/>
                  <a:t>st</a:t>
                </a:r>
                <a:r>
                  <a:rPr lang="en-US" dirty="0"/>
                  <a:t> order diffraction</a:t>
                </a:r>
              </a:p>
              <a:p>
                <a:r>
                  <a:rPr lang="en-US" dirty="0"/>
                  <a:t>Assume</a:t>
                </a:r>
                <a:r>
                  <a:rPr lang="en-US" dirty="0">
                    <a:latin typeface="Calibri" panose="020F0502020204030204" pitchFamily="34"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m:rPr>
                            <m:sty m:val="p"/>
                          </m:rPr>
                          <a:rPr lang="en-US" b="0" i="0" smtClean="0">
                            <a:latin typeface="Cambria Math" panose="02040503050406030204" pitchFamily="18" charset="0"/>
                          </a:rPr>
                          <m:t>eff</m:t>
                        </m:r>
                      </m:sub>
                    </m:sSub>
                    <m:r>
                      <a:rPr lang="en-US" b="0" i="1" smtClean="0">
                        <a:latin typeface="Cambria Math" panose="02040503050406030204" pitchFamily="18" charset="0"/>
                      </a:rPr>
                      <m:t>=2.5</m:t>
                    </m:r>
                    <m:r>
                      <a:rPr lang="en-US" b="0" i="0"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=1.55</m:t>
                    </m:r>
                    <m:r>
                      <a:rPr lang="en-US" b="0" i="1" smtClean="0">
                        <a:latin typeface="Cambria Math" panose="02040503050406030204" pitchFamily="18" charset="0"/>
                      </a:rPr>
                      <m:t>𝜇</m:t>
                    </m:r>
                    <m:r>
                      <a:rPr lang="en-US" b="0" i="1" smtClean="0">
                        <a:latin typeface="Cambria Math" panose="02040503050406030204" pitchFamily="18" charset="0"/>
                      </a:rPr>
                      <m:t>𝑚</m:t>
                    </m:r>
                  </m:oMath>
                </a14:m>
                <a:endParaRPr lang="en-US" b="0" dirty="0">
                  <a:latin typeface="Calibri" panose="020F0502020204030204" pitchFamily="34" charset="0"/>
                </a:endParaRPr>
              </a:p>
              <a:p>
                <a:pPr marL="0" indent="0">
                  <a:buNone/>
                </a:pPr>
                <a:r>
                  <a:rPr lang="en-US" dirty="0">
                    <a:latin typeface="Calibri" panose="020F0502020204030204" pitchFamily="34" charset="0"/>
                  </a:rPr>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66" t="-660" r="-1969"/>
                </a:stretch>
              </a:blipFill>
            </p:spPr>
            <p:txBody>
              <a:bodyPr/>
              <a:lstStyle/>
              <a:p>
                <a:r>
                  <a:rPr lang="en-US">
                    <a:noFill/>
                  </a:rPr>
                  <a:t> </a:t>
                </a:r>
              </a:p>
            </p:txBody>
          </p:sp>
        </mc:Fallback>
      </mc:AlternateContent>
      <p:sp>
        <p:nvSpPr>
          <p:cNvPr id="7" name="Freeform 6"/>
          <p:cNvSpPr/>
          <p:nvPr/>
        </p:nvSpPr>
        <p:spPr>
          <a:xfrm flipH="1">
            <a:off x="3476709" y="2950330"/>
            <a:ext cx="5114926" cy="667123"/>
          </a:xfrm>
          <a:custGeom>
            <a:avLst/>
            <a:gdLst>
              <a:gd name="connsiteX0" fmla="*/ 1226734 w 5114925"/>
              <a:gd name="connsiteY0" fmla="*/ 0 h 667123"/>
              <a:gd name="connsiteX1" fmla="*/ 1516880 w 5114925"/>
              <a:gd name="connsiteY1" fmla="*/ 0 h 667123"/>
              <a:gd name="connsiteX2" fmla="*/ 1516880 w 5114925"/>
              <a:gd name="connsiteY2" fmla="*/ 201287 h 667123"/>
              <a:gd name="connsiteX3" fmla="*/ 1829163 w 5114925"/>
              <a:gd name="connsiteY3" fmla="*/ 201287 h 667123"/>
              <a:gd name="connsiteX4" fmla="*/ 1829163 w 5114925"/>
              <a:gd name="connsiteY4" fmla="*/ 6171 h 667123"/>
              <a:gd name="connsiteX5" fmla="*/ 2119309 w 5114925"/>
              <a:gd name="connsiteY5" fmla="*/ 6171 h 667123"/>
              <a:gd name="connsiteX6" fmla="*/ 2119309 w 5114925"/>
              <a:gd name="connsiteY6" fmla="*/ 201287 h 667123"/>
              <a:gd name="connsiteX7" fmla="*/ 2439074 w 5114925"/>
              <a:gd name="connsiteY7" fmla="*/ 201287 h 667123"/>
              <a:gd name="connsiteX8" fmla="*/ 2439074 w 5114925"/>
              <a:gd name="connsiteY8" fmla="*/ 6470 h 667123"/>
              <a:gd name="connsiteX9" fmla="*/ 2729220 w 5114925"/>
              <a:gd name="connsiteY9" fmla="*/ 6470 h 667123"/>
              <a:gd name="connsiteX10" fmla="*/ 2729220 w 5114925"/>
              <a:gd name="connsiteY10" fmla="*/ 201287 h 667123"/>
              <a:gd name="connsiteX11" fmla="*/ 3039193 w 5114925"/>
              <a:gd name="connsiteY11" fmla="*/ 201287 h 667123"/>
              <a:gd name="connsiteX12" fmla="*/ 3039193 w 5114925"/>
              <a:gd name="connsiteY12" fmla="*/ 2047 h 667123"/>
              <a:gd name="connsiteX13" fmla="*/ 3329339 w 5114925"/>
              <a:gd name="connsiteY13" fmla="*/ 2047 h 667123"/>
              <a:gd name="connsiteX14" fmla="*/ 3329339 w 5114925"/>
              <a:gd name="connsiteY14" fmla="*/ 201287 h 667123"/>
              <a:gd name="connsiteX15" fmla="*/ 5114925 w 5114925"/>
              <a:gd name="connsiteY15" fmla="*/ 201287 h 667123"/>
              <a:gd name="connsiteX16" fmla="*/ 5114925 w 5114925"/>
              <a:gd name="connsiteY16" fmla="*/ 667123 h 667123"/>
              <a:gd name="connsiteX17" fmla="*/ 0 w 5114925"/>
              <a:gd name="connsiteY17" fmla="*/ 667123 h 667123"/>
              <a:gd name="connsiteX18" fmla="*/ 0 w 5114925"/>
              <a:gd name="connsiteY18" fmla="*/ 401002 h 667123"/>
              <a:gd name="connsiteX19" fmla="*/ 0 w 5114925"/>
              <a:gd name="connsiteY19" fmla="*/ 201287 h 667123"/>
              <a:gd name="connsiteX20" fmla="*/ 0 w 5114925"/>
              <a:gd name="connsiteY20" fmla="*/ 5348 h 667123"/>
              <a:gd name="connsiteX21" fmla="*/ 290146 w 5114925"/>
              <a:gd name="connsiteY21" fmla="*/ 5348 h 667123"/>
              <a:gd name="connsiteX22" fmla="*/ 290146 w 5114925"/>
              <a:gd name="connsiteY22" fmla="*/ 201287 h 667123"/>
              <a:gd name="connsiteX23" fmla="*/ 609600 w 5114925"/>
              <a:gd name="connsiteY23" fmla="*/ 201287 h 667123"/>
              <a:gd name="connsiteX24" fmla="*/ 609600 w 5114925"/>
              <a:gd name="connsiteY24" fmla="*/ 3263 h 667123"/>
              <a:gd name="connsiteX25" fmla="*/ 899746 w 5114925"/>
              <a:gd name="connsiteY25" fmla="*/ 3263 h 667123"/>
              <a:gd name="connsiteX26" fmla="*/ 899746 w 5114925"/>
              <a:gd name="connsiteY26" fmla="*/ 201287 h 667123"/>
              <a:gd name="connsiteX27" fmla="*/ 1226734 w 5114925"/>
              <a:gd name="connsiteY27" fmla="*/ 201287 h 6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4925" h="667123">
                <a:moveTo>
                  <a:pt x="1226734" y="0"/>
                </a:moveTo>
                <a:lnTo>
                  <a:pt x="1516880" y="0"/>
                </a:lnTo>
                <a:lnTo>
                  <a:pt x="1516880" y="201287"/>
                </a:lnTo>
                <a:lnTo>
                  <a:pt x="1829163" y="201287"/>
                </a:lnTo>
                <a:lnTo>
                  <a:pt x="1829163" y="6171"/>
                </a:lnTo>
                <a:lnTo>
                  <a:pt x="2119309" y="6171"/>
                </a:lnTo>
                <a:lnTo>
                  <a:pt x="2119309" y="201287"/>
                </a:lnTo>
                <a:lnTo>
                  <a:pt x="2439074" y="201287"/>
                </a:lnTo>
                <a:lnTo>
                  <a:pt x="2439074" y="6470"/>
                </a:lnTo>
                <a:lnTo>
                  <a:pt x="2729220" y="6470"/>
                </a:lnTo>
                <a:lnTo>
                  <a:pt x="2729220" y="201287"/>
                </a:lnTo>
                <a:lnTo>
                  <a:pt x="3039193" y="201287"/>
                </a:lnTo>
                <a:lnTo>
                  <a:pt x="3039193" y="2047"/>
                </a:lnTo>
                <a:lnTo>
                  <a:pt x="3329339" y="2047"/>
                </a:lnTo>
                <a:lnTo>
                  <a:pt x="3329339" y="201287"/>
                </a:lnTo>
                <a:lnTo>
                  <a:pt x="5114925" y="201287"/>
                </a:lnTo>
                <a:lnTo>
                  <a:pt x="5114925" y="667123"/>
                </a:lnTo>
                <a:lnTo>
                  <a:pt x="0" y="667123"/>
                </a:lnTo>
                <a:lnTo>
                  <a:pt x="0" y="401002"/>
                </a:lnTo>
                <a:lnTo>
                  <a:pt x="0" y="201287"/>
                </a:lnTo>
                <a:lnTo>
                  <a:pt x="0" y="5348"/>
                </a:lnTo>
                <a:lnTo>
                  <a:pt x="290146" y="5348"/>
                </a:lnTo>
                <a:lnTo>
                  <a:pt x="290146" y="201287"/>
                </a:lnTo>
                <a:lnTo>
                  <a:pt x="609600" y="201287"/>
                </a:lnTo>
                <a:lnTo>
                  <a:pt x="609600" y="3263"/>
                </a:lnTo>
                <a:lnTo>
                  <a:pt x="899746" y="3263"/>
                </a:lnTo>
                <a:lnTo>
                  <a:pt x="899746" y="201287"/>
                </a:lnTo>
                <a:lnTo>
                  <a:pt x="1226734" y="201287"/>
                </a:lnTo>
                <a:close/>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Brace 7"/>
          <p:cNvSpPr/>
          <p:nvPr/>
        </p:nvSpPr>
        <p:spPr>
          <a:xfrm rot="16200000">
            <a:off x="5778989" y="2976985"/>
            <a:ext cx="135915" cy="59642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5753555" y="3302761"/>
                <a:ext cx="18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753555" y="3302761"/>
                <a:ext cx="186781" cy="276999"/>
              </a:xfrm>
              <a:prstGeom prst="rect">
                <a:avLst/>
              </a:prstGeom>
              <a:blipFill>
                <a:blip r:embed="rId3"/>
                <a:stretch>
                  <a:fillRect l="-20000" r="-16667"/>
                </a:stretch>
              </a:blipFill>
            </p:spPr>
            <p:txBody>
              <a:bodyPr/>
              <a:lstStyle/>
              <a:p>
                <a:r>
                  <a:rPr lang="en-US">
                    <a:noFill/>
                  </a:rPr>
                  <a:t> </a:t>
                </a:r>
              </a:p>
            </p:txBody>
          </p:sp>
        </mc:Fallback>
      </mc:AlternateContent>
      <p:sp>
        <p:nvSpPr>
          <p:cNvPr id="10" name="Rectangle 9"/>
          <p:cNvSpPr/>
          <p:nvPr/>
        </p:nvSpPr>
        <p:spPr>
          <a:xfrm>
            <a:off x="3476710" y="3617453"/>
            <a:ext cx="5114925" cy="190500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11" name="TextBox 10"/>
              <p:cNvSpPr txBox="1"/>
              <p:nvPr/>
            </p:nvSpPr>
            <p:spPr>
              <a:xfrm>
                <a:off x="3541789" y="3186365"/>
                <a:ext cx="6941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silicon</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541789" y="3186365"/>
                <a:ext cx="694100" cy="276999"/>
              </a:xfrm>
              <a:prstGeom prst="rect">
                <a:avLst/>
              </a:prstGeom>
              <a:blipFill>
                <a:blip r:embed="rId4"/>
                <a:stretch>
                  <a:fillRect l="-7895" r="-8772"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40083" y="2699816"/>
                <a:ext cx="325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air</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540083" y="2699816"/>
                <a:ext cx="325409" cy="276999"/>
              </a:xfrm>
              <a:prstGeom prst="rect">
                <a:avLst/>
              </a:prstGeom>
              <a:blipFill>
                <a:blip r:embed="rId5"/>
                <a:stretch>
                  <a:fillRect l="-18868" r="-18868"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38456" y="3691766"/>
                <a:ext cx="4888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Si</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0" smtClean="0">
                              <a:latin typeface="Cambria Math" panose="02040503050406030204" pitchFamily="18" charset="0"/>
                            </a:rPr>
                            <m:t>2</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538456" y="3691766"/>
                <a:ext cx="488852" cy="276999"/>
              </a:xfrm>
              <a:prstGeom prst="rect">
                <a:avLst/>
              </a:prstGeom>
              <a:blipFill>
                <a:blip r:embed="rId6"/>
                <a:stretch>
                  <a:fillRect l="-9877" r="-4938" b="-15556"/>
                </a:stretch>
              </a:blipFill>
            </p:spPr>
            <p:txBody>
              <a:bodyPr/>
              <a:lstStyle/>
              <a:p>
                <a:r>
                  <a:rPr lang="en-US">
                    <a:noFill/>
                  </a:rPr>
                  <a:t> </a:t>
                </a:r>
              </a:p>
            </p:txBody>
          </p:sp>
        </mc:Fallback>
      </mc:AlternateContent>
      <p:cxnSp>
        <p:nvCxnSpPr>
          <p:cNvPr id="18" name="Straight Arrow Connector 17"/>
          <p:cNvCxnSpPr/>
          <p:nvPr/>
        </p:nvCxnSpPr>
        <p:spPr>
          <a:xfrm flipV="1">
            <a:off x="5398217" y="1774019"/>
            <a:ext cx="1264923" cy="1047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93810" y="2227841"/>
            <a:ext cx="0" cy="612928"/>
          </a:xfrm>
          <a:prstGeom prst="line">
            <a:avLst/>
          </a:prstGeom>
          <a:ln>
            <a:solidFill>
              <a:schemeClr val="tx1">
                <a:lumMod val="65000"/>
                <a:lumOff val="3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rot="404528" flipH="1">
            <a:off x="5402850" y="2479466"/>
            <a:ext cx="266700" cy="151612"/>
          </a:xfrm>
          <a:custGeom>
            <a:avLst/>
            <a:gdLst>
              <a:gd name="connsiteX0" fmla="*/ 266700 w 266700"/>
              <a:gd name="connsiteY0" fmla="*/ 27787 h 151612"/>
              <a:gd name="connsiteX1" fmla="*/ 142875 w 266700"/>
              <a:gd name="connsiteY1" fmla="*/ 8737 h 151612"/>
              <a:gd name="connsiteX2" fmla="*/ 0 w 266700"/>
              <a:gd name="connsiteY2" fmla="*/ 151612 h 151612"/>
            </a:gdLst>
            <a:ahLst/>
            <a:cxnLst>
              <a:cxn ang="0">
                <a:pos x="connsiteX0" y="connsiteY0"/>
              </a:cxn>
              <a:cxn ang="0">
                <a:pos x="connsiteX1" y="connsiteY1"/>
              </a:cxn>
              <a:cxn ang="0">
                <a:pos x="connsiteX2" y="connsiteY2"/>
              </a:cxn>
            </a:cxnLst>
            <a:rect l="l" t="t" r="r" b="b"/>
            <a:pathLst>
              <a:path w="266700" h="151612">
                <a:moveTo>
                  <a:pt x="266700" y="27787"/>
                </a:moveTo>
                <a:cubicBezTo>
                  <a:pt x="227012" y="7943"/>
                  <a:pt x="187325" y="-11901"/>
                  <a:pt x="142875" y="8737"/>
                </a:cubicBezTo>
                <a:cubicBezTo>
                  <a:pt x="98425" y="29375"/>
                  <a:pt x="49212" y="90493"/>
                  <a:pt x="0" y="151612"/>
                </a:cubicBez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6319028" y="1792914"/>
            <a:ext cx="1264923" cy="1047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7413566" y="1750415"/>
            <a:ext cx="1264923" cy="1047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5454052" y="2129272"/>
            <a:ext cx="497252" cy="369332"/>
          </a:xfrm>
          <a:prstGeom prst="rect">
            <a:avLst/>
          </a:prstGeom>
        </p:spPr>
        <p:txBody>
          <a:bodyPr wrap="none">
            <a:spAutoFit/>
          </a:bodyPr>
          <a:lstStyle/>
          <a:p>
            <a:r>
              <a:rPr lang="en-US" dirty="0"/>
              <a:t>10</a:t>
            </a:r>
            <a:r>
              <a:rPr lang="en-US" dirty="0">
                <a:latin typeface="Calibri" panose="020F0502020204030204" pitchFamily="34" charset="0"/>
              </a:rPr>
              <a:t>°</a:t>
            </a:r>
            <a:endParaRPr lang="en-US" dirty="0"/>
          </a:p>
        </p:txBody>
      </p:sp>
      <mc:AlternateContent xmlns:mc="http://schemas.openxmlformats.org/markup-compatibility/2006">
        <mc:Choice xmlns:a14="http://schemas.microsoft.com/office/drawing/2010/main" Requires="a14">
          <p:sp>
            <p:nvSpPr>
              <p:cNvPr id="26" name="TextBox 25"/>
              <p:cNvSpPr txBox="1"/>
              <p:nvPr/>
            </p:nvSpPr>
            <p:spPr>
              <a:xfrm>
                <a:off x="804672" y="2812163"/>
                <a:ext cx="1737976" cy="790153"/>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sin</m:t>
                          </m:r>
                        </m:fName>
                        <m:e>
                          <m:d>
                            <m:dPr>
                              <m:ctrlPr>
                                <a:rPr lang="en-US" i="1" smtClean="0">
                                  <a:latin typeface="Cambria Math" panose="02040503050406030204" pitchFamily="18" charset="0"/>
                                </a:rPr>
                              </m:ctrlPr>
                            </m:dPr>
                            <m:e>
                              <m:r>
                                <a:rPr lang="en-US" b="0" i="1" smtClean="0">
                                  <a:latin typeface="Cambria Math" panose="02040503050406030204" pitchFamily="18" charset="0"/>
                                </a:rPr>
                                <m:t>𝜃</m:t>
                              </m:r>
                            </m:e>
                          </m:d>
                        </m:e>
                      </m:func>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𝑛</m:t>
                              </m:r>
                            </m:e>
                            <m:sub>
                              <m:r>
                                <m:rPr>
                                  <m:sty m:val="p"/>
                                </m:rPr>
                                <a:rPr lang="en-US" i="0">
                                  <a:latin typeface="Cambria Math" panose="02040503050406030204" pitchFamily="18" charset="0"/>
                                </a:rPr>
                                <m:t>eff</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𝜆</m:t>
                              </m:r>
                            </m:num>
                            <m:den>
                              <m:r>
                                <a:rPr lang="en-US" i="1">
                                  <a:latin typeface="Cambria Math" panose="02040503050406030204" pitchFamily="18" charset="0"/>
                                </a:rPr>
                                <m:t>𝑎</m:t>
                              </m:r>
                            </m:den>
                          </m:f>
                        </m:num>
                        <m:den>
                          <m:sSub>
                            <m:sSubPr>
                              <m:ctrlPr>
                                <a:rPr lang="en-US" i="1">
                                  <a:latin typeface="Cambria Math" panose="02040503050406030204" pitchFamily="18" charset="0"/>
                                </a:rPr>
                              </m:ctrlPr>
                            </m:sSubPr>
                            <m:e>
                              <m:sSub>
                                <m:sSubPr>
                                  <m:ctrlPr>
                                    <a:rPr lang="en-US" b="0" i="1" smtClean="0">
                                      <a:latin typeface="Cambria Math" panose="02040503050406030204" pitchFamily="18" charset="0"/>
                                    </a:rPr>
                                  </m:ctrlPr>
                                </m:sSubPr>
                                <m:e>
                                  <m:r>
                                    <a:rPr lang="en-US" i="1">
                                      <a:latin typeface="Cambria Math" panose="02040503050406030204" pitchFamily="18" charset="0"/>
                                    </a:rPr>
                                    <m:t>𝑛</m:t>
                                  </m:r>
                                </m:e>
                                <m:sub>
                                  <m:r>
                                    <m:rPr>
                                      <m:sty m:val="p"/>
                                    </m:rPr>
                                    <a:rPr lang="en-US" b="0" i="0" smtClean="0">
                                      <a:latin typeface="Cambria Math" panose="02040503050406030204" pitchFamily="18" charset="0"/>
                                    </a:rPr>
                                    <m:t>air</m:t>
                                  </m:r>
                                </m:sub>
                              </m:sSub>
                            </m:e>
                            <m:sub>
                              <m:r>
                                <a:rPr lang="en-US" b="0" i="1" smtClean="0">
                                  <a:latin typeface="Cambria Math" panose="02040503050406030204" pitchFamily="18" charset="0"/>
                                </a:rPr>
                                <m:t> </m:t>
                              </m:r>
                            </m:sub>
                          </m:sSub>
                        </m:den>
                      </m:f>
                    </m:oMath>
                  </m:oMathPara>
                </a14:m>
                <a:endParaRPr lang="en-US" dirty="0"/>
              </a:p>
            </p:txBody>
          </p:sp>
        </mc:Choice>
        <mc:Fallback>
          <p:sp>
            <p:nvSpPr>
              <p:cNvPr id="26" name="TextBox 25"/>
              <p:cNvSpPr txBox="1">
                <a:spLocks noRot="1" noChangeAspect="1" noMove="1" noResize="1" noEditPoints="1" noAdjustHandles="1" noChangeArrowheads="1" noChangeShapeType="1" noTextEdit="1"/>
              </p:cNvSpPr>
              <p:nvPr/>
            </p:nvSpPr>
            <p:spPr>
              <a:xfrm>
                <a:off x="804672" y="2812163"/>
                <a:ext cx="1737976" cy="790153"/>
              </a:xfrm>
              <a:prstGeom prst="rect">
                <a:avLst/>
              </a:prstGeom>
              <a:blipFill rotWithShape="0">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681866" y="4789753"/>
                <a:ext cx="1221488" cy="276999"/>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 ~ 670 </m:t>
                      </m:r>
                      <m:r>
                        <m:rPr>
                          <m:sty m:val="p"/>
                        </m:rPr>
                        <a:rPr lang="en-US" b="0" i="0" smtClean="0">
                          <a:latin typeface="Cambria Math" panose="02040503050406030204" pitchFamily="18" charset="0"/>
                        </a:rPr>
                        <m:t>nm</m:t>
                      </m:r>
                    </m:oMath>
                  </m:oMathPara>
                </a14:m>
                <a:endParaRPr lang="en-US" dirty="0"/>
              </a:p>
            </p:txBody>
          </p:sp>
        </mc:Choice>
        <mc:Fallback>
          <p:sp>
            <p:nvSpPr>
              <p:cNvPr id="27" name="TextBox 26"/>
              <p:cNvSpPr txBox="1">
                <a:spLocks noRot="1" noChangeAspect="1" noMove="1" noResize="1" noEditPoints="1" noAdjustHandles="1" noChangeArrowheads="1" noChangeShapeType="1" noTextEdit="1"/>
              </p:cNvSpPr>
              <p:nvPr/>
            </p:nvSpPr>
            <p:spPr>
              <a:xfrm>
                <a:off x="681866" y="4789753"/>
                <a:ext cx="1221488" cy="276999"/>
              </a:xfrm>
              <a:prstGeom prst="rect">
                <a:avLst/>
              </a:prstGeom>
              <a:blipFill rotWithShape="0">
                <a:blip r:embed="rId8"/>
                <a:stretch>
                  <a:fillRect l="-2000" r="-2500" b="-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81865" y="3691766"/>
                <a:ext cx="2193742" cy="752514"/>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sin</m:t>
                          </m:r>
                        </m:fName>
                        <m:e>
                          <m:d>
                            <m:dPr>
                              <m:ctrlPr>
                                <a:rPr lang="en-US" i="1" smtClean="0">
                                  <a:latin typeface="Cambria Math" panose="02040503050406030204" pitchFamily="18" charset="0"/>
                                </a:rPr>
                              </m:ctrlPr>
                            </m:dPr>
                            <m:e>
                              <m:r>
                                <a:rPr lang="en-US" b="0" i="1" smtClean="0">
                                  <a:latin typeface="Cambria Math" panose="02040503050406030204" pitchFamily="18" charset="0"/>
                                </a:rPr>
                                <m:t>10</m:t>
                              </m:r>
                              <m:r>
                                <a:rPr lang="en-US" b="0" i="1" smtClean="0">
                                  <a:latin typeface="Cambria Math" panose="02040503050406030204" pitchFamily="18" charset="0"/>
                                  <a:ea typeface="Cambria Math" panose="02040503050406030204" pitchFamily="18" charset="0"/>
                                </a:rPr>
                                <m:t>°</m:t>
                              </m:r>
                            </m:e>
                          </m:d>
                        </m:e>
                      </m:func>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2.5</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1.55</m:t>
                              </m:r>
                            </m:num>
                            <m:den>
                              <m:r>
                                <a:rPr lang="en-US" i="1">
                                  <a:latin typeface="Cambria Math" panose="02040503050406030204" pitchFamily="18" charset="0"/>
                                </a:rPr>
                                <m:t>𝑎</m:t>
                              </m:r>
                            </m:den>
                          </m:f>
                        </m:num>
                        <m:den>
                          <m:sSub>
                            <m:sSubPr>
                              <m:ctrlPr>
                                <a:rPr lang="en-US" i="1">
                                  <a:latin typeface="Cambria Math" panose="02040503050406030204" pitchFamily="18" charset="0"/>
                                </a:rPr>
                              </m:ctrlPr>
                            </m:sSubPr>
                            <m:e>
                              <m:r>
                                <a:rPr lang="en-US" b="0" i="1" smtClean="0">
                                  <a:latin typeface="Cambria Math" panose="02040503050406030204" pitchFamily="18" charset="0"/>
                                </a:rPr>
                                <m:t>1</m:t>
                              </m:r>
                            </m:e>
                            <m:sub>
                              <m:r>
                                <a:rPr lang="en-US" b="0" i="1" smtClean="0">
                                  <a:latin typeface="Cambria Math" panose="02040503050406030204" pitchFamily="18" charset="0"/>
                                </a:rPr>
                                <m:t> </m:t>
                              </m:r>
                            </m:sub>
                          </m:sSub>
                        </m:den>
                      </m:f>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681865" y="3691766"/>
                <a:ext cx="2193742" cy="752514"/>
              </a:xfrm>
              <a:prstGeom prst="rect">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13188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Content Placeholder 2"/>
          <p:cNvSpPr>
            <a:spLocks noGrp="1"/>
          </p:cNvSpPr>
          <p:nvPr>
            <p:ph idx="1"/>
          </p:nvPr>
        </p:nvSpPr>
        <p:spPr/>
        <p:txBody>
          <a:bodyPr/>
          <a:lstStyle/>
          <a:p>
            <a:r>
              <a:rPr lang="en-US" dirty="0"/>
              <a:t>Today we have shown how to calculate the diffraction angle of a grating coupler but we have not said anything about the intensity of the light that will diffract at that angle or in other words we do not yet know the coupling efficiency.</a:t>
            </a:r>
          </a:p>
          <a:p>
            <a:r>
              <a:rPr lang="en-US" dirty="0"/>
              <a:t>This requires more rigorous theory or simulation tools.</a:t>
            </a:r>
          </a:p>
          <a:p>
            <a:r>
              <a:rPr lang="en-US" b="1" dirty="0"/>
              <a:t>Next class</a:t>
            </a:r>
            <a:r>
              <a:rPr lang="en-US" dirty="0"/>
              <a:t>: Numerical design of a grating coupler using </a:t>
            </a:r>
            <a:r>
              <a:rPr lang="en-US" dirty="0" err="1"/>
              <a:t>Lumerical</a:t>
            </a:r>
            <a:r>
              <a:rPr lang="en-US" dirty="0"/>
              <a:t> FDTD</a:t>
            </a:r>
          </a:p>
        </p:txBody>
      </p:sp>
    </p:spTree>
    <p:extLst>
      <p:ext uri="{BB962C8B-B14F-4D97-AF65-F5344CB8AC3E}">
        <p14:creationId xmlns:p14="http://schemas.microsoft.com/office/powerpoint/2010/main" val="631297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End-fire coupling</a:t>
            </a:r>
          </a:p>
        </p:txBody>
      </p:sp>
      <p:sp>
        <p:nvSpPr>
          <p:cNvPr id="47" name="Content Placeholder 46"/>
          <p:cNvSpPr>
            <a:spLocks noGrp="1"/>
          </p:cNvSpPr>
          <p:nvPr>
            <p:ph idx="1"/>
          </p:nvPr>
        </p:nvSpPr>
        <p:spPr>
          <a:xfrm>
            <a:off x="482600" y="840549"/>
            <a:ext cx="7740650" cy="4622103"/>
          </a:xfrm>
        </p:spPr>
        <p:txBody>
          <a:bodyPr/>
          <a:lstStyle/>
          <a:p>
            <a:r>
              <a:rPr lang="en-US" dirty="0"/>
              <a:t>Pros: Coupling efficiency can be very good</a:t>
            </a:r>
          </a:p>
          <a:p>
            <a:r>
              <a:rPr lang="en-US" dirty="0"/>
              <a:t>Cons: Poor tolerance to misalignment. Costly to manufacture.</a:t>
            </a:r>
          </a:p>
        </p:txBody>
      </p:sp>
      <p:sp>
        <p:nvSpPr>
          <p:cNvPr id="20" name="Oval 19"/>
          <p:cNvSpPr/>
          <p:nvPr/>
        </p:nvSpPr>
        <p:spPr>
          <a:xfrm>
            <a:off x="3305961" y="2334185"/>
            <a:ext cx="527538" cy="3377470"/>
          </a:xfrm>
          <a:prstGeom prst="ellipse">
            <a:avLst/>
          </a:prstGeom>
          <a:solidFill>
            <a:schemeClr val="accent4">
              <a:lumMod val="20000"/>
              <a:lumOff val="8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stretch>
            <a:fillRect/>
          </a:stretch>
        </p:blipFill>
        <p:spPr>
          <a:xfrm>
            <a:off x="4669195" y="3371019"/>
            <a:ext cx="4248379" cy="2340636"/>
          </a:xfrm>
          <a:prstGeom prst="rect">
            <a:avLst/>
          </a:prstGeom>
        </p:spPr>
      </p:pic>
      <p:cxnSp>
        <p:nvCxnSpPr>
          <p:cNvPr id="23" name="Straight Connector 22"/>
          <p:cNvCxnSpPr/>
          <p:nvPr/>
        </p:nvCxnSpPr>
        <p:spPr>
          <a:xfrm>
            <a:off x="2530679" y="2524150"/>
            <a:ext cx="103905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569730" y="2524150"/>
            <a:ext cx="1099465" cy="12707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171247" y="2511255"/>
            <a:ext cx="2359432" cy="3033347"/>
          </a:xfrm>
          <a:prstGeom prst="rect">
            <a:avLst/>
          </a:prstGeom>
          <a:solidFill>
            <a:schemeClr val="bg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V="1">
            <a:off x="2530679" y="5523500"/>
            <a:ext cx="1039051" cy="351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3569730" y="4111458"/>
            <a:ext cx="1099465" cy="14155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680619" y="3838254"/>
            <a:ext cx="1413207" cy="646331"/>
          </a:xfrm>
          <a:prstGeom prst="rect">
            <a:avLst/>
          </a:prstGeom>
          <a:noFill/>
        </p:spPr>
        <p:txBody>
          <a:bodyPr wrap="none" rtlCol="0">
            <a:spAutoFit/>
          </a:bodyPr>
          <a:lstStyle/>
          <a:p>
            <a:r>
              <a:rPr lang="en-US" dirty="0"/>
              <a:t>Optical fiber</a:t>
            </a:r>
            <a:br>
              <a:rPr lang="en-US" dirty="0"/>
            </a:br>
            <a:r>
              <a:rPr lang="en-US" dirty="0"/>
              <a:t>(not to scale)</a:t>
            </a:r>
          </a:p>
        </p:txBody>
      </p:sp>
      <p:sp>
        <p:nvSpPr>
          <p:cNvPr id="45" name="TextBox 44"/>
          <p:cNvSpPr txBox="1"/>
          <p:nvPr/>
        </p:nvSpPr>
        <p:spPr>
          <a:xfrm>
            <a:off x="3263084" y="3794932"/>
            <a:ext cx="564578" cy="369332"/>
          </a:xfrm>
          <a:prstGeom prst="rect">
            <a:avLst/>
          </a:prstGeom>
          <a:noFill/>
        </p:spPr>
        <p:txBody>
          <a:bodyPr wrap="none" rtlCol="0">
            <a:spAutoFit/>
          </a:bodyPr>
          <a:lstStyle/>
          <a:p>
            <a:r>
              <a:rPr lang="en-US" dirty="0"/>
              <a:t>lens</a:t>
            </a:r>
          </a:p>
        </p:txBody>
      </p:sp>
      <p:sp>
        <p:nvSpPr>
          <p:cNvPr id="46" name="TextBox 45"/>
          <p:cNvSpPr txBox="1"/>
          <p:nvPr/>
        </p:nvSpPr>
        <p:spPr>
          <a:xfrm>
            <a:off x="6377745" y="3748746"/>
            <a:ext cx="2079737" cy="369332"/>
          </a:xfrm>
          <a:prstGeom prst="rect">
            <a:avLst/>
          </a:prstGeom>
          <a:noFill/>
        </p:spPr>
        <p:txBody>
          <a:bodyPr wrap="none" rtlCol="0">
            <a:spAutoFit/>
          </a:bodyPr>
          <a:lstStyle/>
          <a:p>
            <a:r>
              <a:rPr lang="en-US" dirty="0"/>
              <a:t>photonic waveguide</a:t>
            </a:r>
          </a:p>
        </p:txBody>
      </p:sp>
      <p:sp>
        <p:nvSpPr>
          <p:cNvPr id="3" name="TextBox 2"/>
          <p:cNvSpPr txBox="1"/>
          <p:nvPr/>
        </p:nvSpPr>
        <p:spPr>
          <a:xfrm>
            <a:off x="6163408" y="5840379"/>
            <a:ext cx="1069973" cy="369332"/>
          </a:xfrm>
          <a:prstGeom prst="rect">
            <a:avLst/>
          </a:prstGeom>
          <a:noFill/>
        </p:spPr>
        <p:txBody>
          <a:bodyPr wrap="none" rtlCol="0">
            <a:spAutoFit/>
          </a:bodyPr>
          <a:lstStyle/>
          <a:p>
            <a:r>
              <a:rPr lang="en-US" dirty="0"/>
              <a:t>Side view</a:t>
            </a:r>
          </a:p>
        </p:txBody>
      </p:sp>
    </p:spTree>
    <p:extLst>
      <p:ext uri="{BB962C8B-B14F-4D97-AF65-F5344CB8AC3E}">
        <p14:creationId xmlns:p14="http://schemas.microsoft.com/office/powerpoint/2010/main" val="82717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Nanotaper</a:t>
            </a:r>
            <a:r>
              <a:rPr lang="en-US" dirty="0"/>
              <a:t> coupler</a:t>
            </a:r>
          </a:p>
        </p:txBody>
      </p:sp>
      <p:sp>
        <p:nvSpPr>
          <p:cNvPr id="3" name="Content Placeholder 2"/>
          <p:cNvSpPr>
            <a:spLocks noGrp="1"/>
          </p:cNvSpPr>
          <p:nvPr>
            <p:ph idx="1"/>
          </p:nvPr>
        </p:nvSpPr>
        <p:spPr>
          <a:xfrm>
            <a:off x="495300" y="921145"/>
            <a:ext cx="7740650" cy="4622103"/>
          </a:xfrm>
        </p:spPr>
        <p:txBody>
          <a:bodyPr/>
          <a:lstStyle/>
          <a:p>
            <a:r>
              <a:rPr lang="en-US" dirty="0"/>
              <a:t>Pros: Coupling efficiency can be very good. Lens not needed</a:t>
            </a:r>
          </a:p>
          <a:p>
            <a:r>
              <a:rPr lang="en-US" dirty="0"/>
              <a:t>Cons: Poor tolerance to misalignment. Requires advanced lithography equipment</a:t>
            </a:r>
          </a:p>
          <a:p>
            <a:endParaRPr lang="en-US" dirty="0"/>
          </a:p>
        </p:txBody>
      </p:sp>
      <p:sp>
        <p:nvSpPr>
          <p:cNvPr id="4" name="Rectangle 3"/>
          <p:cNvSpPr/>
          <p:nvPr/>
        </p:nvSpPr>
        <p:spPr>
          <a:xfrm>
            <a:off x="841591" y="2783817"/>
            <a:ext cx="2359432" cy="3033347"/>
          </a:xfrm>
          <a:prstGeom prst="rect">
            <a:avLst/>
          </a:prstGeom>
          <a:solidFill>
            <a:schemeClr val="bg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50963" y="4110816"/>
            <a:ext cx="1413207" cy="646331"/>
          </a:xfrm>
          <a:prstGeom prst="rect">
            <a:avLst/>
          </a:prstGeom>
          <a:noFill/>
        </p:spPr>
        <p:txBody>
          <a:bodyPr wrap="none" rtlCol="0">
            <a:spAutoFit/>
          </a:bodyPr>
          <a:lstStyle/>
          <a:p>
            <a:r>
              <a:rPr lang="en-US" dirty="0"/>
              <a:t>Optical fiber</a:t>
            </a:r>
            <a:br>
              <a:rPr lang="en-US" dirty="0"/>
            </a:br>
            <a:r>
              <a:rPr lang="en-US" dirty="0"/>
              <a:t>(not to scale)</a:t>
            </a:r>
          </a:p>
        </p:txBody>
      </p:sp>
      <p:sp>
        <p:nvSpPr>
          <p:cNvPr id="6" name="Rectangle 5"/>
          <p:cNvSpPr/>
          <p:nvPr/>
        </p:nvSpPr>
        <p:spPr>
          <a:xfrm>
            <a:off x="3754315" y="3086100"/>
            <a:ext cx="4572000" cy="2457148"/>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3754317" y="3991705"/>
            <a:ext cx="4571997" cy="422032"/>
          </a:xfrm>
          <a:custGeom>
            <a:avLst/>
            <a:gdLst>
              <a:gd name="connsiteX0" fmla="*/ 2479432 w 4571997"/>
              <a:gd name="connsiteY0" fmla="*/ 0 h 422032"/>
              <a:gd name="connsiteX1" fmla="*/ 2479432 w 4571997"/>
              <a:gd name="connsiteY1" fmla="*/ 1 h 422032"/>
              <a:gd name="connsiteX2" fmla="*/ 4571997 w 4571997"/>
              <a:gd name="connsiteY2" fmla="*/ 1 h 422032"/>
              <a:gd name="connsiteX3" fmla="*/ 4571997 w 4571997"/>
              <a:gd name="connsiteY3" fmla="*/ 422032 h 422032"/>
              <a:gd name="connsiteX4" fmla="*/ 2479430 w 4571997"/>
              <a:gd name="connsiteY4" fmla="*/ 422032 h 422032"/>
              <a:gd name="connsiteX5" fmla="*/ 2479430 w 4571997"/>
              <a:gd name="connsiteY5" fmla="*/ 422031 h 422032"/>
              <a:gd name="connsiteX6" fmla="*/ 0 w 4571997"/>
              <a:gd name="connsiteY6" fmla="*/ 223052 h 422032"/>
              <a:gd name="connsiteX7" fmla="*/ 0 w 4571997"/>
              <a:gd name="connsiteY7" fmla="*/ 198980 h 4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97" h="422032">
                <a:moveTo>
                  <a:pt x="2479432" y="0"/>
                </a:moveTo>
                <a:lnTo>
                  <a:pt x="2479432" y="1"/>
                </a:lnTo>
                <a:lnTo>
                  <a:pt x="4571997" y="1"/>
                </a:lnTo>
                <a:lnTo>
                  <a:pt x="4571997" y="422032"/>
                </a:lnTo>
                <a:lnTo>
                  <a:pt x="2479430" y="422032"/>
                </a:lnTo>
                <a:lnTo>
                  <a:pt x="2479430" y="422031"/>
                </a:lnTo>
                <a:lnTo>
                  <a:pt x="0" y="223052"/>
                </a:lnTo>
                <a:lnTo>
                  <a:pt x="0" y="198980"/>
                </a:lnTo>
                <a:close/>
              </a:path>
            </a:pathLst>
          </a:cu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108331" y="4888523"/>
            <a:ext cx="3040256" cy="369332"/>
          </a:xfrm>
          <a:prstGeom prst="rect">
            <a:avLst/>
          </a:prstGeom>
          <a:noFill/>
        </p:spPr>
        <p:txBody>
          <a:bodyPr wrap="none" rtlCol="0">
            <a:spAutoFit/>
          </a:bodyPr>
          <a:lstStyle/>
          <a:p>
            <a:r>
              <a:rPr lang="en-US" dirty="0"/>
              <a:t>Single mode silicon waveguide</a:t>
            </a:r>
          </a:p>
        </p:txBody>
      </p:sp>
      <p:cxnSp>
        <p:nvCxnSpPr>
          <p:cNvPr id="15" name="Straight Arrow Connector 14"/>
          <p:cNvCxnSpPr/>
          <p:nvPr/>
        </p:nvCxnSpPr>
        <p:spPr>
          <a:xfrm flipV="1">
            <a:off x="6851369" y="4202722"/>
            <a:ext cx="141099" cy="6858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367456" y="2664009"/>
            <a:ext cx="5633402" cy="369332"/>
          </a:xfrm>
          <a:prstGeom prst="rect">
            <a:avLst/>
          </a:prstGeom>
          <a:noFill/>
        </p:spPr>
        <p:txBody>
          <a:bodyPr wrap="none" rtlCol="0">
            <a:spAutoFit/>
          </a:bodyPr>
          <a:lstStyle/>
          <a:p>
            <a:r>
              <a:rPr lang="en-US" dirty="0"/>
              <a:t>Taper to ~100nm </a:t>
            </a:r>
            <a:r>
              <a:rPr lang="en-US" dirty="0">
                <a:sym typeface="Wingdings" panose="05000000000000000000" pitchFamily="2" charset="2"/>
              </a:rPr>
              <a:t> spatial extent of mode becomes large</a:t>
            </a:r>
            <a:endParaRPr lang="en-US" dirty="0"/>
          </a:p>
        </p:txBody>
      </p:sp>
      <p:cxnSp>
        <p:nvCxnSpPr>
          <p:cNvPr id="18" name="Straight Arrow Connector 17"/>
          <p:cNvCxnSpPr/>
          <p:nvPr/>
        </p:nvCxnSpPr>
        <p:spPr>
          <a:xfrm flipH="1">
            <a:off x="3894993" y="2964163"/>
            <a:ext cx="316522" cy="1146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505328" y="5655713"/>
            <a:ext cx="1009379" cy="369332"/>
          </a:xfrm>
          <a:prstGeom prst="rect">
            <a:avLst/>
          </a:prstGeom>
          <a:noFill/>
        </p:spPr>
        <p:txBody>
          <a:bodyPr wrap="none" rtlCol="0">
            <a:spAutoFit/>
          </a:bodyPr>
          <a:lstStyle/>
          <a:p>
            <a:r>
              <a:rPr lang="en-US" dirty="0"/>
              <a:t>Top view</a:t>
            </a:r>
          </a:p>
        </p:txBody>
      </p:sp>
    </p:spTree>
    <p:extLst>
      <p:ext uri="{BB962C8B-B14F-4D97-AF65-F5344CB8AC3E}">
        <p14:creationId xmlns:p14="http://schemas.microsoft.com/office/powerpoint/2010/main" val="36298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coupling</a:t>
            </a:r>
            <a:endParaRPr lang="en-US" dirty="0"/>
          </a:p>
        </p:txBody>
      </p:sp>
      <p:sp>
        <p:nvSpPr>
          <p:cNvPr id="3" name="Content Placeholder 2"/>
          <p:cNvSpPr>
            <a:spLocks noGrp="1"/>
          </p:cNvSpPr>
          <p:nvPr>
            <p:ph idx="1"/>
          </p:nvPr>
        </p:nvSpPr>
        <p:spPr>
          <a:xfrm>
            <a:off x="582589" y="1322550"/>
            <a:ext cx="7740650" cy="4622103"/>
          </a:xfrm>
        </p:spPr>
        <p:txBody>
          <a:bodyPr/>
          <a:lstStyle/>
          <a:p>
            <a:r>
              <a:rPr lang="en-US" dirty="0"/>
              <a:t>How can we couple light from</a:t>
            </a:r>
            <a:br>
              <a:rPr lang="en-US" dirty="0"/>
            </a:br>
            <a:r>
              <a:rPr lang="en-US" dirty="0"/>
              <a:t>a confined waveguide mode to</a:t>
            </a:r>
            <a:br>
              <a:rPr lang="en-US" dirty="0"/>
            </a:br>
            <a:r>
              <a:rPr lang="en-US" dirty="0"/>
              <a:t>an optical fiber placed above</a:t>
            </a:r>
            <a:br>
              <a:rPr lang="en-US" dirty="0"/>
            </a:br>
            <a:r>
              <a:rPr lang="en-US" dirty="0"/>
              <a:t>the waveguide?</a:t>
            </a:r>
          </a:p>
        </p:txBody>
      </p:sp>
      <p:sp>
        <p:nvSpPr>
          <p:cNvPr id="4" name="Rectangle 3"/>
          <p:cNvSpPr/>
          <p:nvPr/>
        </p:nvSpPr>
        <p:spPr>
          <a:xfrm>
            <a:off x="1918955" y="4219625"/>
            <a:ext cx="5114925" cy="190500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cxnSp>
        <p:nvCxnSpPr>
          <p:cNvPr id="9" name="Straight Arrow Connector 8"/>
          <p:cNvCxnSpPr/>
          <p:nvPr/>
        </p:nvCxnSpPr>
        <p:spPr>
          <a:xfrm flipV="1">
            <a:off x="413216" y="3476790"/>
            <a:ext cx="0" cy="8171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08817" y="4293938"/>
            <a:ext cx="92807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1349698" y="4129061"/>
                <a:ext cx="1570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z</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349698" y="4129061"/>
                <a:ext cx="157094" cy="276999"/>
              </a:xfrm>
              <a:prstGeom prst="rect">
                <a:avLst/>
              </a:prstGeom>
              <a:blipFill>
                <a:blip r:embed="rId2"/>
                <a:stretch>
                  <a:fillRect l="-23077" r="-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30270" y="3217397"/>
                <a:ext cx="1651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x</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0270" y="3217397"/>
                <a:ext cx="165110" cy="276999"/>
              </a:xfrm>
              <a:prstGeom prst="rect">
                <a:avLst/>
              </a:prstGeom>
              <a:blipFill>
                <a:blip r:embed="rId3"/>
                <a:stretch>
                  <a:fillRect l="-22222" r="-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984034" y="3788537"/>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1984034" y="3788537"/>
                <a:ext cx="293285" cy="276999"/>
              </a:xfrm>
              <a:prstGeom prst="rect">
                <a:avLst/>
              </a:prstGeom>
              <a:blipFill>
                <a:blip r:embed="rId4"/>
                <a:stretch>
                  <a:fillRect l="-12245" r="-61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982328" y="3301988"/>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982328" y="3301988"/>
                <a:ext cx="287963" cy="276999"/>
              </a:xfrm>
              <a:prstGeom prst="rect">
                <a:avLst/>
              </a:prstGeom>
              <a:blipFill>
                <a:blip r:embed="rId5"/>
                <a:stretch>
                  <a:fillRect l="-12766" r="-8511"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80701" y="4293938"/>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980701" y="4293938"/>
                <a:ext cx="293285" cy="276999"/>
              </a:xfrm>
              <a:prstGeom prst="rect">
                <a:avLst/>
              </a:prstGeom>
              <a:blipFill>
                <a:blip r:embed="rId6"/>
                <a:stretch>
                  <a:fillRect l="-12500" r="-6250" b="-15217"/>
                </a:stretch>
              </a:blipFill>
            </p:spPr>
            <p:txBody>
              <a:bodyPr/>
              <a:lstStyle/>
              <a:p>
                <a:r>
                  <a:rPr lang="en-US">
                    <a:noFill/>
                  </a:rPr>
                  <a:t> </a:t>
                </a:r>
              </a:p>
            </p:txBody>
          </p:sp>
        </mc:Fallback>
      </mc:AlternateContent>
      <p:cxnSp>
        <p:nvCxnSpPr>
          <p:cNvPr id="16" name="Straight Arrow Connector 15"/>
          <p:cNvCxnSpPr/>
          <p:nvPr/>
        </p:nvCxnSpPr>
        <p:spPr>
          <a:xfrm>
            <a:off x="2565732" y="4070730"/>
            <a:ext cx="116042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2911617" y="3753210"/>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911617" y="3753210"/>
                <a:ext cx="439672" cy="276999"/>
              </a:xfrm>
              <a:prstGeom prst="rect">
                <a:avLst/>
              </a:prstGeom>
              <a:blipFill>
                <a:blip r:embed="rId7"/>
                <a:stretch>
                  <a:fillRect l="-12500" r="-1389" b="-11111"/>
                </a:stretch>
              </a:blipFill>
            </p:spPr>
            <p:txBody>
              <a:bodyPr/>
              <a:lstStyle/>
              <a:p>
                <a:r>
                  <a:rPr lang="en-US">
                    <a:noFill/>
                  </a:rPr>
                  <a:t> </a:t>
                </a:r>
              </a:p>
            </p:txBody>
          </p:sp>
        </mc:Fallback>
      </mc:AlternateContent>
      <p:sp>
        <p:nvSpPr>
          <p:cNvPr id="18" name="Rectangle 17"/>
          <p:cNvSpPr/>
          <p:nvPr/>
        </p:nvSpPr>
        <p:spPr>
          <a:xfrm>
            <a:off x="1918955" y="3753591"/>
            <a:ext cx="5114925" cy="466033"/>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rot="13599240">
            <a:off x="6625557" y="-1304797"/>
            <a:ext cx="1733114" cy="4649433"/>
          </a:xfrm>
          <a:prstGeom prst="rect">
            <a:avLst/>
          </a:prstGeom>
          <a:solidFill>
            <a:schemeClr val="bg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18926909">
            <a:off x="5850709" y="1160196"/>
            <a:ext cx="2183033" cy="646331"/>
          </a:xfrm>
          <a:prstGeom prst="rect">
            <a:avLst/>
          </a:prstGeom>
          <a:noFill/>
        </p:spPr>
        <p:txBody>
          <a:bodyPr wrap="square" rtlCol="0">
            <a:spAutoFit/>
          </a:bodyPr>
          <a:lstStyle/>
          <a:p>
            <a:r>
              <a:rPr lang="en-US" dirty="0"/>
              <a:t>Optical fiber</a:t>
            </a:r>
            <a:br>
              <a:rPr lang="en-US" dirty="0"/>
            </a:br>
            <a:r>
              <a:rPr lang="en-US" dirty="0"/>
              <a:t>(not to scale) </a:t>
            </a:r>
          </a:p>
        </p:txBody>
      </p:sp>
    </p:spTree>
    <p:extLst>
      <p:ext uri="{BB962C8B-B14F-4D97-AF65-F5344CB8AC3E}">
        <p14:creationId xmlns:p14="http://schemas.microsoft.com/office/powerpoint/2010/main" val="3023769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Grating coupler</a:t>
            </a:r>
          </a:p>
        </p:txBody>
      </p:sp>
      <p:sp>
        <p:nvSpPr>
          <p:cNvPr id="3" name="Content Placeholder 2"/>
          <p:cNvSpPr>
            <a:spLocks noGrp="1"/>
          </p:cNvSpPr>
          <p:nvPr>
            <p:ph idx="1"/>
          </p:nvPr>
        </p:nvSpPr>
        <p:spPr>
          <a:xfrm>
            <a:off x="606092" y="934739"/>
            <a:ext cx="7740650" cy="4622103"/>
          </a:xfrm>
        </p:spPr>
        <p:txBody>
          <a:bodyPr/>
          <a:lstStyle/>
          <a:p>
            <a:r>
              <a:rPr lang="en-US" dirty="0"/>
              <a:t>By periodically notching the waveguide</a:t>
            </a:r>
            <a:br>
              <a:rPr lang="en-US" dirty="0"/>
            </a:br>
            <a:r>
              <a:rPr lang="en-US" dirty="0"/>
              <a:t>we can make a diffraction grating</a:t>
            </a:r>
            <a:br>
              <a:rPr lang="en-US" dirty="0"/>
            </a:br>
            <a:r>
              <a:rPr lang="en-US" dirty="0"/>
              <a:t>such that light that is diffracted off </a:t>
            </a:r>
            <a:br>
              <a:rPr lang="en-US" dirty="0"/>
            </a:br>
            <a:r>
              <a:rPr lang="en-US" dirty="0"/>
              <a:t>the rulings will constructively</a:t>
            </a:r>
            <a:br>
              <a:rPr lang="en-US" dirty="0"/>
            </a:br>
            <a:r>
              <a:rPr lang="en-US" dirty="0"/>
              <a:t>interfere toward a direction</a:t>
            </a:r>
            <a:br>
              <a:rPr lang="en-US" dirty="0"/>
            </a:br>
            <a:r>
              <a:rPr lang="en-US" dirty="0"/>
              <a:t>into the optical fiber</a:t>
            </a:r>
          </a:p>
        </p:txBody>
      </p:sp>
      <p:cxnSp>
        <p:nvCxnSpPr>
          <p:cNvPr id="9" name="Straight Arrow Connector 8"/>
          <p:cNvCxnSpPr/>
          <p:nvPr/>
        </p:nvCxnSpPr>
        <p:spPr>
          <a:xfrm flipV="1">
            <a:off x="413216" y="3476790"/>
            <a:ext cx="0" cy="8171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08817" y="4293938"/>
            <a:ext cx="92807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30270" y="3217397"/>
                <a:ext cx="1651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x</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0270" y="3217397"/>
                <a:ext cx="165110" cy="276999"/>
              </a:xfrm>
              <a:prstGeom prst="rect">
                <a:avLst/>
              </a:prstGeom>
              <a:blipFill>
                <a:blip r:embed="rId2"/>
                <a:stretch>
                  <a:fillRect l="-22222" r="-18519"/>
                </a:stretch>
              </a:blipFill>
            </p:spPr>
            <p:txBody>
              <a:bodyPr/>
              <a:lstStyle/>
              <a:p>
                <a:r>
                  <a:rPr lang="en-US">
                    <a:noFill/>
                  </a:rPr>
                  <a:t> </a:t>
                </a:r>
              </a:p>
            </p:txBody>
          </p:sp>
        </mc:Fallback>
      </mc:AlternateContent>
      <p:sp>
        <p:nvSpPr>
          <p:cNvPr id="19" name="Rectangle 18"/>
          <p:cNvSpPr/>
          <p:nvPr/>
        </p:nvSpPr>
        <p:spPr>
          <a:xfrm rot="13599240">
            <a:off x="6625557" y="-1304797"/>
            <a:ext cx="1733114" cy="4649433"/>
          </a:xfrm>
          <a:prstGeom prst="rect">
            <a:avLst/>
          </a:prstGeom>
          <a:solidFill>
            <a:schemeClr val="bg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rot="18926909">
            <a:off x="5850709" y="1160196"/>
            <a:ext cx="2183033" cy="646331"/>
          </a:xfrm>
          <a:prstGeom prst="rect">
            <a:avLst/>
          </a:prstGeom>
          <a:noFill/>
        </p:spPr>
        <p:txBody>
          <a:bodyPr wrap="square" rtlCol="0">
            <a:spAutoFit/>
          </a:bodyPr>
          <a:lstStyle/>
          <a:p>
            <a:r>
              <a:rPr lang="en-US" dirty="0"/>
              <a:t>Optical fiber</a:t>
            </a:r>
            <a:br>
              <a:rPr lang="en-US" dirty="0"/>
            </a:br>
            <a:r>
              <a:rPr lang="en-US" dirty="0"/>
              <a:t>(not to scale) </a:t>
            </a:r>
          </a:p>
        </p:txBody>
      </p:sp>
      <p:sp>
        <p:nvSpPr>
          <p:cNvPr id="21" name="Freeform 20"/>
          <p:cNvSpPr/>
          <p:nvPr/>
        </p:nvSpPr>
        <p:spPr>
          <a:xfrm flipH="1">
            <a:off x="1910978" y="3552502"/>
            <a:ext cx="5114925" cy="667123"/>
          </a:xfrm>
          <a:custGeom>
            <a:avLst/>
            <a:gdLst>
              <a:gd name="connsiteX0" fmla="*/ 1226734 w 5114925"/>
              <a:gd name="connsiteY0" fmla="*/ 0 h 667123"/>
              <a:gd name="connsiteX1" fmla="*/ 1516880 w 5114925"/>
              <a:gd name="connsiteY1" fmla="*/ 0 h 667123"/>
              <a:gd name="connsiteX2" fmla="*/ 1516880 w 5114925"/>
              <a:gd name="connsiteY2" fmla="*/ 201287 h 667123"/>
              <a:gd name="connsiteX3" fmla="*/ 1829163 w 5114925"/>
              <a:gd name="connsiteY3" fmla="*/ 201287 h 667123"/>
              <a:gd name="connsiteX4" fmla="*/ 1829163 w 5114925"/>
              <a:gd name="connsiteY4" fmla="*/ 6171 h 667123"/>
              <a:gd name="connsiteX5" fmla="*/ 2119309 w 5114925"/>
              <a:gd name="connsiteY5" fmla="*/ 6171 h 667123"/>
              <a:gd name="connsiteX6" fmla="*/ 2119309 w 5114925"/>
              <a:gd name="connsiteY6" fmla="*/ 201287 h 667123"/>
              <a:gd name="connsiteX7" fmla="*/ 2439074 w 5114925"/>
              <a:gd name="connsiteY7" fmla="*/ 201287 h 667123"/>
              <a:gd name="connsiteX8" fmla="*/ 2439074 w 5114925"/>
              <a:gd name="connsiteY8" fmla="*/ 6470 h 667123"/>
              <a:gd name="connsiteX9" fmla="*/ 2729220 w 5114925"/>
              <a:gd name="connsiteY9" fmla="*/ 6470 h 667123"/>
              <a:gd name="connsiteX10" fmla="*/ 2729220 w 5114925"/>
              <a:gd name="connsiteY10" fmla="*/ 201287 h 667123"/>
              <a:gd name="connsiteX11" fmla="*/ 3039193 w 5114925"/>
              <a:gd name="connsiteY11" fmla="*/ 201287 h 667123"/>
              <a:gd name="connsiteX12" fmla="*/ 3039193 w 5114925"/>
              <a:gd name="connsiteY12" fmla="*/ 2047 h 667123"/>
              <a:gd name="connsiteX13" fmla="*/ 3329339 w 5114925"/>
              <a:gd name="connsiteY13" fmla="*/ 2047 h 667123"/>
              <a:gd name="connsiteX14" fmla="*/ 3329339 w 5114925"/>
              <a:gd name="connsiteY14" fmla="*/ 201287 h 667123"/>
              <a:gd name="connsiteX15" fmla="*/ 5114925 w 5114925"/>
              <a:gd name="connsiteY15" fmla="*/ 201287 h 667123"/>
              <a:gd name="connsiteX16" fmla="*/ 5114925 w 5114925"/>
              <a:gd name="connsiteY16" fmla="*/ 667123 h 667123"/>
              <a:gd name="connsiteX17" fmla="*/ 0 w 5114925"/>
              <a:gd name="connsiteY17" fmla="*/ 667123 h 667123"/>
              <a:gd name="connsiteX18" fmla="*/ 0 w 5114925"/>
              <a:gd name="connsiteY18" fmla="*/ 401002 h 667123"/>
              <a:gd name="connsiteX19" fmla="*/ 0 w 5114925"/>
              <a:gd name="connsiteY19" fmla="*/ 201287 h 667123"/>
              <a:gd name="connsiteX20" fmla="*/ 0 w 5114925"/>
              <a:gd name="connsiteY20" fmla="*/ 5348 h 667123"/>
              <a:gd name="connsiteX21" fmla="*/ 290146 w 5114925"/>
              <a:gd name="connsiteY21" fmla="*/ 5348 h 667123"/>
              <a:gd name="connsiteX22" fmla="*/ 290146 w 5114925"/>
              <a:gd name="connsiteY22" fmla="*/ 201287 h 667123"/>
              <a:gd name="connsiteX23" fmla="*/ 609600 w 5114925"/>
              <a:gd name="connsiteY23" fmla="*/ 201287 h 667123"/>
              <a:gd name="connsiteX24" fmla="*/ 609600 w 5114925"/>
              <a:gd name="connsiteY24" fmla="*/ 3263 h 667123"/>
              <a:gd name="connsiteX25" fmla="*/ 899746 w 5114925"/>
              <a:gd name="connsiteY25" fmla="*/ 3263 h 667123"/>
              <a:gd name="connsiteX26" fmla="*/ 899746 w 5114925"/>
              <a:gd name="connsiteY26" fmla="*/ 201287 h 667123"/>
              <a:gd name="connsiteX27" fmla="*/ 1226734 w 5114925"/>
              <a:gd name="connsiteY27" fmla="*/ 201287 h 6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4925" h="667123">
                <a:moveTo>
                  <a:pt x="1226734" y="0"/>
                </a:moveTo>
                <a:lnTo>
                  <a:pt x="1516880" y="0"/>
                </a:lnTo>
                <a:lnTo>
                  <a:pt x="1516880" y="201287"/>
                </a:lnTo>
                <a:lnTo>
                  <a:pt x="1829163" y="201287"/>
                </a:lnTo>
                <a:lnTo>
                  <a:pt x="1829163" y="6171"/>
                </a:lnTo>
                <a:lnTo>
                  <a:pt x="2119309" y="6171"/>
                </a:lnTo>
                <a:lnTo>
                  <a:pt x="2119309" y="201287"/>
                </a:lnTo>
                <a:lnTo>
                  <a:pt x="2439074" y="201287"/>
                </a:lnTo>
                <a:lnTo>
                  <a:pt x="2439074" y="6470"/>
                </a:lnTo>
                <a:lnTo>
                  <a:pt x="2729220" y="6470"/>
                </a:lnTo>
                <a:lnTo>
                  <a:pt x="2729220" y="201287"/>
                </a:lnTo>
                <a:lnTo>
                  <a:pt x="3039193" y="201287"/>
                </a:lnTo>
                <a:lnTo>
                  <a:pt x="3039193" y="2047"/>
                </a:lnTo>
                <a:lnTo>
                  <a:pt x="3329339" y="2047"/>
                </a:lnTo>
                <a:lnTo>
                  <a:pt x="3329339" y="201287"/>
                </a:lnTo>
                <a:lnTo>
                  <a:pt x="5114925" y="201287"/>
                </a:lnTo>
                <a:lnTo>
                  <a:pt x="5114925" y="667123"/>
                </a:lnTo>
                <a:lnTo>
                  <a:pt x="0" y="667123"/>
                </a:lnTo>
                <a:lnTo>
                  <a:pt x="0" y="401002"/>
                </a:lnTo>
                <a:lnTo>
                  <a:pt x="0" y="201287"/>
                </a:lnTo>
                <a:lnTo>
                  <a:pt x="0" y="5348"/>
                </a:lnTo>
                <a:lnTo>
                  <a:pt x="290146" y="5348"/>
                </a:lnTo>
                <a:lnTo>
                  <a:pt x="290146" y="201287"/>
                </a:lnTo>
                <a:lnTo>
                  <a:pt x="609600" y="201287"/>
                </a:lnTo>
                <a:lnTo>
                  <a:pt x="609600" y="3263"/>
                </a:lnTo>
                <a:lnTo>
                  <a:pt x="899746" y="3263"/>
                </a:lnTo>
                <a:lnTo>
                  <a:pt x="899746" y="201287"/>
                </a:lnTo>
                <a:lnTo>
                  <a:pt x="1226734" y="201287"/>
                </a:lnTo>
                <a:close/>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 Brace 25"/>
          <p:cNvSpPr/>
          <p:nvPr/>
        </p:nvSpPr>
        <p:spPr>
          <a:xfrm rot="16200000">
            <a:off x="4221234" y="3579157"/>
            <a:ext cx="135915" cy="59642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4195800" y="3904933"/>
                <a:ext cx="18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195800" y="3904933"/>
                <a:ext cx="186781" cy="276999"/>
              </a:xfrm>
              <a:prstGeom prst="rect">
                <a:avLst/>
              </a:prstGeom>
              <a:blipFill>
                <a:blip r:embed="rId3"/>
                <a:stretch>
                  <a:fillRect l="-19355" r="-12903"/>
                </a:stretch>
              </a:blipFill>
            </p:spPr>
            <p:txBody>
              <a:bodyPr/>
              <a:lstStyle/>
              <a:p>
                <a:r>
                  <a:rPr lang="en-US">
                    <a:noFill/>
                  </a:rPr>
                  <a:t> </a:t>
                </a:r>
              </a:p>
            </p:txBody>
          </p:sp>
        </mc:Fallback>
      </mc:AlternateContent>
      <p:sp>
        <p:nvSpPr>
          <p:cNvPr id="38" name="Rectangle 37"/>
          <p:cNvSpPr/>
          <p:nvPr/>
        </p:nvSpPr>
        <p:spPr>
          <a:xfrm>
            <a:off x="1918955" y="4219625"/>
            <a:ext cx="5114925" cy="190500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39" name="TextBox 38"/>
              <p:cNvSpPr txBox="1"/>
              <p:nvPr/>
            </p:nvSpPr>
            <p:spPr>
              <a:xfrm>
                <a:off x="1984034" y="3788537"/>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984034" y="3788537"/>
                <a:ext cx="293285" cy="276999"/>
              </a:xfrm>
              <a:prstGeom prst="rect">
                <a:avLst/>
              </a:prstGeom>
              <a:blipFill>
                <a:blip r:embed="rId4"/>
                <a:stretch>
                  <a:fillRect l="-12245" r="-61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982328" y="3301988"/>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982328" y="3301988"/>
                <a:ext cx="287963" cy="276999"/>
              </a:xfrm>
              <a:prstGeom prst="rect">
                <a:avLst/>
              </a:prstGeom>
              <a:blipFill>
                <a:blip r:embed="rId5"/>
                <a:stretch>
                  <a:fillRect l="-12766" r="-8511"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980701" y="4293938"/>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1980701" y="4293938"/>
                <a:ext cx="293285" cy="276999"/>
              </a:xfrm>
              <a:prstGeom prst="rect">
                <a:avLst/>
              </a:prstGeom>
              <a:blipFill>
                <a:blip r:embed="rId6"/>
                <a:stretch>
                  <a:fillRect l="-12500" r="-6250" b="-15217"/>
                </a:stretch>
              </a:blipFill>
            </p:spPr>
            <p:txBody>
              <a:bodyPr/>
              <a:lstStyle/>
              <a:p>
                <a:r>
                  <a:rPr lang="en-US">
                    <a:noFill/>
                  </a:rPr>
                  <a:t> </a:t>
                </a:r>
              </a:p>
            </p:txBody>
          </p:sp>
        </mc:Fallback>
      </mc:AlternateContent>
      <p:cxnSp>
        <p:nvCxnSpPr>
          <p:cNvPr id="42" name="Straight Arrow Connector 41"/>
          <p:cNvCxnSpPr/>
          <p:nvPr/>
        </p:nvCxnSpPr>
        <p:spPr>
          <a:xfrm>
            <a:off x="2565732" y="4070730"/>
            <a:ext cx="116042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2911617" y="3753210"/>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2911617" y="3753210"/>
                <a:ext cx="439672" cy="276999"/>
              </a:xfrm>
              <a:prstGeom prst="rect">
                <a:avLst/>
              </a:prstGeom>
              <a:blipFill>
                <a:blip r:embed="rId7"/>
                <a:stretch>
                  <a:fillRect l="-12500" r="-1389"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349698" y="4129061"/>
                <a:ext cx="1570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z</m:t>
                      </m:r>
                    </m:oMath>
                  </m:oMathPara>
                </a14:m>
                <a:endParaRPr lang="en-US" dirty="0"/>
              </a:p>
            </p:txBody>
          </p:sp>
        </mc:Choice>
        <mc:Fallback xmlns="">
          <p:sp>
            <p:nvSpPr>
              <p:cNvPr id="57" name="TextBox 56"/>
              <p:cNvSpPr txBox="1">
                <a:spLocks noRot="1" noChangeAspect="1" noMove="1" noResize="1" noEditPoints="1" noAdjustHandles="1" noChangeArrowheads="1" noChangeShapeType="1" noTextEdit="1"/>
              </p:cNvSpPr>
              <p:nvPr/>
            </p:nvSpPr>
            <p:spPr>
              <a:xfrm>
                <a:off x="1349698" y="4129061"/>
                <a:ext cx="157094" cy="276999"/>
              </a:xfrm>
              <a:prstGeom prst="rect">
                <a:avLst/>
              </a:prstGeom>
              <a:blipFill>
                <a:blip r:embed="rId8"/>
                <a:stretch>
                  <a:fillRect l="-23077" r="-19231"/>
                </a:stretch>
              </a:blipFill>
            </p:spPr>
            <p:txBody>
              <a:bodyPr/>
              <a:lstStyle/>
              <a:p>
                <a:r>
                  <a:rPr lang="en-US">
                    <a:noFill/>
                  </a:rPr>
                  <a:t> </a:t>
                </a:r>
              </a:p>
            </p:txBody>
          </p:sp>
        </mc:Fallback>
      </mc:AlternateContent>
      <p:cxnSp>
        <p:nvCxnSpPr>
          <p:cNvPr id="62" name="Straight Arrow Connector 61"/>
          <p:cNvCxnSpPr/>
          <p:nvPr/>
        </p:nvCxnSpPr>
        <p:spPr>
          <a:xfrm flipV="1">
            <a:off x="3816254" y="2432038"/>
            <a:ext cx="1264923" cy="1047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4443315" y="2703560"/>
            <a:ext cx="970469" cy="8188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5040036" y="2980835"/>
            <a:ext cx="627295" cy="5301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5599222" y="3207189"/>
            <a:ext cx="341453" cy="297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727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Grating coupler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6092" y="934739"/>
                <a:ext cx="7740650" cy="4622103"/>
              </a:xfrm>
            </p:spPr>
            <p:txBody>
              <a:bodyPr/>
              <a:lstStyle/>
              <a:p>
                <a:r>
                  <a:rPr lang="en-US" dirty="0"/>
                  <a:t>We choose the diffraction period (</a:t>
                </a:r>
                <a14:m>
                  <m:oMath xmlns:m="http://schemas.openxmlformats.org/officeDocument/2006/math">
                    <m:r>
                      <a:rPr lang="en-US" b="0" i="1" smtClean="0">
                        <a:latin typeface="Cambria Math" panose="02040503050406030204" pitchFamily="18" charset="0"/>
                      </a:rPr>
                      <m:t>𝑎</m:t>
                    </m:r>
                  </m:oMath>
                </a14:m>
                <a:r>
                  <a:rPr lang="en-US" dirty="0"/>
                  <a:t>)</a:t>
                </a:r>
                <a:br>
                  <a:rPr lang="en-US" dirty="0"/>
                </a:br>
                <a:r>
                  <a:rPr lang="en-US" dirty="0"/>
                  <a:t>such that scattering from individual</a:t>
                </a:r>
                <a:br>
                  <a:rPr lang="en-US" dirty="0"/>
                </a:br>
                <a:r>
                  <a:rPr lang="en-US" dirty="0" smtClean="0"/>
                  <a:t>rulings </a:t>
                </a:r>
                <a:r>
                  <a:rPr lang="en-US" dirty="0"/>
                  <a:t>constructively interferes</a:t>
                </a:r>
                <a:br>
                  <a:rPr lang="en-US" dirty="0"/>
                </a:br>
                <a:r>
                  <a:rPr lang="en-US" dirty="0"/>
                  <a:t>at the desired angle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6092" y="934739"/>
                <a:ext cx="7740650" cy="4622103"/>
              </a:xfrm>
              <a:blipFill rotWithShape="0">
                <a:blip r:embed="rId2"/>
                <a:stretch>
                  <a:fillRect l="-866" t="-659"/>
                </a:stretch>
              </a:blipFill>
            </p:spPr>
            <p:txBody>
              <a:bodyPr/>
              <a:lstStyle/>
              <a:p>
                <a:r>
                  <a:rPr lang="en-US">
                    <a:noFill/>
                  </a:rPr>
                  <a:t> </a:t>
                </a:r>
              </a:p>
            </p:txBody>
          </p:sp>
        </mc:Fallback>
      </mc:AlternateContent>
      <p:cxnSp>
        <p:nvCxnSpPr>
          <p:cNvPr id="9" name="Straight Arrow Connector 8"/>
          <p:cNvCxnSpPr/>
          <p:nvPr/>
        </p:nvCxnSpPr>
        <p:spPr>
          <a:xfrm flipV="1">
            <a:off x="413216" y="3476790"/>
            <a:ext cx="0" cy="8171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08817" y="4293938"/>
            <a:ext cx="92807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30270" y="3217397"/>
                <a:ext cx="1651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x</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0270" y="3217397"/>
                <a:ext cx="165110" cy="276999"/>
              </a:xfrm>
              <a:prstGeom prst="rect">
                <a:avLst/>
              </a:prstGeom>
              <a:blipFill>
                <a:blip r:embed="rId3"/>
                <a:stretch>
                  <a:fillRect l="-22222" r="-18519"/>
                </a:stretch>
              </a:blipFill>
            </p:spPr>
            <p:txBody>
              <a:bodyPr/>
              <a:lstStyle/>
              <a:p>
                <a:r>
                  <a:rPr lang="en-US">
                    <a:noFill/>
                  </a:rPr>
                  <a:t> </a:t>
                </a:r>
              </a:p>
            </p:txBody>
          </p:sp>
        </mc:Fallback>
      </mc:AlternateContent>
      <p:sp>
        <p:nvSpPr>
          <p:cNvPr id="21" name="Freeform 20"/>
          <p:cNvSpPr/>
          <p:nvPr/>
        </p:nvSpPr>
        <p:spPr>
          <a:xfrm flipH="1">
            <a:off x="1910978" y="3552502"/>
            <a:ext cx="5114925" cy="667123"/>
          </a:xfrm>
          <a:custGeom>
            <a:avLst/>
            <a:gdLst>
              <a:gd name="connsiteX0" fmla="*/ 1226734 w 5114925"/>
              <a:gd name="connsiteY0" fmla="*/ 0 h 667123"/>
              <a:gd name="connsiteX1" fmla="*/ 1516880 w 5114925"/>
              <a:gd name="connsiteY1" fmla="*/ 0 h 667123"/>
              <a:gd name="connsiteX2" fmla="*/ 1516880 w 5114925"/>
              <a:gd name="connsiteY2" fmla="*/ 201287 h 667123"/>
              <a:gd name="connsiteX3" fmla="*/ 1829163 w 5114925"/>
              <a:gd name="connsiteY3" fmla="*/ 201287 h 667123"/>
              <a:gd name="connsiteX4" fmla="*/ 1829163 w 5114925"/>
              <a:gd name="connsiteY4" fmla="*/ 6171 h 667123"/>
              <a:gd name="connsiteX5" fmla="*/ 2119309 w 5114925"/>
              <a:gd name="connsiteY5" fmla="*/ 6171 h 667123"/>
              <a:gd name="connsiteX6" fmla="*/ 2119309 w 5114925"/>
              <a:gd name="connsiteY6" fmla="*/ 201287 h 667123"/>
              <a:gd name="connsiteX7" fmla="*/ 2439074 w 5114925"/>
              <a:gd name="connsiteY7" fmla="*/ 201287 h 667123"/>
              <a:gd name="connsiteX8" fmla="*/ 2439074 w 5114925"/>
              <a:gd name="connsiteY8" fmla="*/ 6470 h 667123"/>
              <a:gd name="connsiteX9" fmla="*/ 2729220 w 5114925"/>
              <a:gd name="connsiteY9" fmla="*/ 6470 h 667123"/>
              <a:gd name="connsiteX10" fmla="*/ 2729220 w 5114925"/>
              <a:gd name="connsiteY10" fmla="*/ 201287 h 667123"/>
              <a:gd name="connsiteX11" fmla="*/ 3039193 w 5114925"/>
              <a:gd name="connsiteY11" fmla="*/ 201287 h 667123"/>
              <a:gd name="connsiteX12" fmla="*/ 3039193 w 5114925"/>
              <a:gd name="connsiteY12" fmla="*/ 2047 h 667123"/>
              <a:gd name="connsiteX13" fmla="*/ 3329339 w 5114925"/>
              <a:gd name="connsiteY13" fmla="*/ 2047 h 667123"/>
              <a:gd name="connsiteX14" fmla="*/ 3329339 w 5114925"/>
              <a:gd name="connsiteY14" fmla="*/ 201287 h 667123"/>
              <a:gd name="connsiteX15" fmla="*/ 5114925 w 5114925"/>
              <a:gd name="connsiteY15" fmla="*/ 201287 h 667123"/>
              <a:gd name="connsiteX16" fmla="*/ 5114925 w 5114925"/>
              <a:gd name="connsiteY16" fmla="*/ 667123 h 667123"/>
              <a:gd name="connsiteX17" fmla="*/ 0 w 5114925"/>
              <a:gd name="connsiteY17" fmla="*/ 667123 h 667123"/>
              <a:gd name="connsiteX18" fmla="*/ 0 w 5114925"/>
              <a:gd name="connsiteY18" fmla="*/ 401002 h 667123"/>
              <a:gd name="connsiteX19" fmla="*/ 0 w 5114925"/>
              <a:gd name="connsiteY19" fmla="*/ 201287 h 667123"/>
              <a:gd name="connsiteX20" fmla="*/ 0 w 5114925"/>
              <a:gd name="connsiteY20" fmla="*/ 5348 h 667123"/>
              <a:gd name="connsiteX21" fmla="*/ 290146 w 5114925"/>
              <a:gd name="connsiteY21" fmla="*/ 5348 h 667123"/>
              <a:gd name="connsiteX22" fmla="*/ 290146 w 5114925"/>
              <a:gd name="connsiteY22" fmla="*/ 201287 h 667123"/>
              <a:gd name="connsiteX23" fmla="*/ 609600 w 5114925"/>
              <a:gd name="connsiteY23" fmla="*/ 201287 h 667123"/>
              <a:gd name="connsiteX24" fmla="*/ 609600 w 5114925"/>
              <a:gd name="connsiteY24" fmla="*/ 3263 h 667123"/>
              <a:gd name="connsiteX25" fmla="*/ 899746 w 5114925"/>
              <a:gd name="connsiteY25" fmla="*/ 3263 h 667123"/>
              <a:gd name="connsiteX26" fmla="*/ 899746 w 5114925"/>
              <a:gd name="connsiteY26" fmla="*/ 201287 h 667123"/>
              <a:gd name="connsiteX27" fmla="*/ 1226734 w 5114925"/>
              <a:gd name="connsiteY27" fmla="*/ 201287 h 6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4925" h="667123">
                <a:moveTo>
                  <a:pt x="1226734" y="0"/>
                </a:moveTo>
                <a:lnTo>
                  <a:pt x="1516880" y="0"/>
                </a:lnTo>
                <a:lnTo>
                  <a:pt x="1516880" y="201287"/>
                </a:lnTo>
                <a:lnTo>
                  <a:pt x="1829163" y="201287"/>
                </a:lnTo>
                <a:lnTo>
                  <a:pt x="1829163" y="6171"/>
                </a:lnTo>
                <a:lnTo>
                  <a:pt x="2119309" y="6171"/>
                </a:lnTo>
                <a:lnTo>
                  <a:pt x="2119309" y="201287"/>
                </a:lnTo>
                <a:lnTo>
                  <a:pt x="2439074" y="201287"/>
                </a:lnTo>
                <a:lnTo>
                  <a:pt x="2439074" y="6470"/>
                </a:lnTo>
                <a:lnTo>
                  <a:pt x="2729220" y="6470"/>
                </a:lnTo>
                <a:lnTo>
                  <a:pt x="2729220" y="201287"/>
                </a:lnTo>
                <a:lnTo>
                  <a:pt x="3039193" y="201287"/>
                </a:lnTo>
                <a:lnTo>
                  <a:pt x="3039193" y="2047"/>
                </a:lnTo>
                <a:lnTo>
                  <a:pt x="3329339" y="2047"/>
                </a:lnTo>
                <a:lnTo>
                  <a:pt x="3329339" y="201287"/>
                </a:lnTo>
                <a:lnTo>
                  <a:pt x="5114925" y="201287"/>
                </a:lnTo>
                <a:lnTo>
                  <a:pt x="5114925" y="667123"/>
                </a:lnTo>
                <a:lnTo>
                  <a:pt x="0" y="667123"/>
                </a:lnTo>
                <a:lnTo>
                  <a:pt x="0" y="401002"/>
                </a:lnTo>
                <a:lnTo>
                  <a:pt x="0" y="201287"/>
                </a:lnTo>
                <a:lnTo>
                  <a:pt x="0" y="5348"/>
                </a:lnTo>
                <a:lnTo>
                  <a:pt x="290146" y="5348"/>
                </a:lnTo>
                <a:lnTo>
                  <a:pt x="290146" y="201287"/>
                </a:lnTo>
                <a:lnTo>
                  <a:pt x="609600" y="201287"/>
                </a:lnTo>
                <a:lnTo>
                  <a:pt x="609600" y="3263"/>
                </a:lnTo>
                <a:lnTo>
                  <a:pt x="899746" y="3263"/>
                </a:lnTo>
                <a:lnTo>
                  <a:pt x="899746" y="201287"/>
                </a:lnTo>
                <a:lnTo>
                  <a:pt x="1226734" y="201287"/>
                </a:lnTo>
                <a:close/>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918955" y="4219625"/>
            <a:ext cx="5114925" cy="190500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39" name="TextBox 38"/>
              <p:cNvSpPr txBox="1"/>
              <p:nvPr/>
            </p:nvSpPr>
            <p:spPr>
              <a:xfrm>
                <a:off x="1984034" y="3788537"/>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984034" y="3788537"/>
                <a:ext cx="293285" cy="276999"/>
              </a:xfrm>
              <a:prstGeom prst="rect">
                <a:avLst/>
              </a:prstGeom>
              <a:blipFill>
                <a:blip r:embed="rId4"/>
                <a:stretch>
                  <a:fillRect l="-12245" r="-61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982328" y="3301988"/>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982328" y="3301988"/>
                <a:ext cx="287963" cy="276999"/>
              </a:xfrm>
              <a:prstGeom prst="rect">
                <a:avLst/>
              </a:prstGeom>
              <a:blipFill>
                <a:blip r:embed="rId5"/>
                <a:stretch>
                  <a:fillRect l="-12766" r="-8511"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980701" y="4293938"/>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1980701" y="4293938"/>
                <a:ext cx="293285" cy="276999"/>
              </a:xfrm>
              <a:prstGeom prst="rect">
                <a:avLst/>
              </a:prstGeom>
              <a:blipFill>
                <a:blip r:embed="rId6"/>
                <a:stretch>
                  <a:fillRect l="-12500" r="-6250"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349698" y="4129061"/>
                <a:ext cx="1570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z</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1349698" y="4129061"/>
                <a:ext cx="157094" cy="276999"/>
              </a:xfrm>
              <a:prstGeom prst="rect">
                <a:avLst/>
              </a:prstGeom>
              <a:blipFill>
                <a:blip r:embed="rId7"/>
                <a:stretch>
                  <a:fillRect l="-23077" r="-19231"/>
                </a:stretch>
              </a:blipFill>
            </p:spPr>
            <p:txBody>
              <a:bodyPr/>
              <a:lstStyle/>
              <a:p>
                <a:r>
                  <a:rPr lang="en-US">
                    <a:noFill/>
                  </a:rPr>
                  <a:t> </a:t>
                </a:r>
              </a:p>
            </p:txBody>
          </p:sp>
        </mc:Fallback>
      </mc:AlternateContent>
      <p:sp>
        <p:nvSpPr>
          <p:cNvPr id="7" name="Arc 6"/>
          <p:cNvSpPr/>
          <p:nvPr/>
        </p:nvSpPr>
        <p:spPr>
          <a:xfrm rot="19135393">
            <a:off x="3381695" y="3400872"/>
            <a:ext cx="838200" cy="791960"/>
          </a:xfrm>
          <a:prstGeom prst="arc">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p:cNvSpPr/>
          <p:nvPr/>
        </p:nvSpPr>
        <p:spPr>
          <a:xfrm rot="19135393">
            <a:off x="3374930" y="3256117"/>
            <a:ext cx="838200" cy="791960"/>
          </a:xfrm>
          <a:prstGeom prst="arc">
            <a:avLst>
              <a:gd name="adj1" fmla="val 16771324"/>
              <a:gd name="adj2" fmla="val 21072631"/>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rot="19135393">
            <a:off x="3370469" y="3098416"/>
            <a:ext cx="838200" cy="791960"/>
          </a:xfrm>
          <a:prstGeom prst="arc">
            <a:avLst>
              <a:gd name="adj1" fmla="val 17115173"/>
              <a:gd name="adj2" fmla="val 20917017"/>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p:cNvSpPr/>
          <p:nvPr/>
        </p:nvSpPr>
        <p:spPr>
          <a:xfrm rot="19135393">
            <a:off x="4036104" y="3433906"/>
            <a:ext cx="838200" cy="791960"/>
          </a:xfrm>
          <a:prstGeom prst="arc">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Arc 35"/>
          <p:cNvSpPr/>
          <p:nvPr/>
        </p:nvSpPr>
        <p:spPr>
          <a:xfrm rot="19135393">
            <a:off x="4029339" y="3289151"/>
            <a:ext cx="838200" cy="791960"/>
          </a:xfrm>
          <a:prstGeom prst="arc">
            <a:avLst>
              <a:gd name="adj1" fmla="val 16771324"/>
              <a:gd name="adj2" fmla="val 21072631"/>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rc 36"/>
          <p:cNvSpPr/>
          <p:nvPr/>
        </p:nvSpPr>
        <p:spPr>
          <a:xfrm rot="19135393">
            <a:off x="4024878" y="3131450"/>
            <a:ext cx="838200" cy="791960"/>
          </a:xfrm>
          <a:prstGeom prst="arc">
            <a:avLst>
              <a:gd name="adj1" fmla="val 17115173"/>
              <a:gd name="adj2" fmla="val 20917017"/>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Arc 44"/>
          <p:cNvSpPr/>
          <p:nvPr/>
        </p:nvSpPr>
        <p:spPr>
          <a:xfrm rot="19135393">
            <a:off x="4643427" y="3428863"/>
            <a:ext cx="838200" cy="791960"/>
          </a:xfrm>
          <a:prstGeom prst="arc">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Arc 46"/>
          <p:cNvSpPr/>
          <p:nvPr/>
        </p:nvSpPr>
        <p:spPr>
          <a:xfrm rot="19135393">
            <a:off x="4636662" y="3284108"/>
            <a:ext cx="838200" cy="791960"/>
          </a:xfrm>
          <a:prstGeom prst="arc">
            <a:avLst>
              <a:gd name="adj1" fmla="val 16771324"/>
              <a:gd name="adj2" fmla="val 21072631"/>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Arc 48"/>
          <p:cNvSpPr/>
          <p:nvPr/>
        </p:nvSpPr>
        <p:spPr>
          <a:xfrm rot="19135393">
            <a:off x="4632201" y="3126407"/>
            <a:ext cx="838200" cy="791960"/>
          </a:xfrm>
          <a:prstGeom prst="arc">
            <a:avLst>
              <a:gd name="adj1" fmla="val 17115173"/>
              <a:gd name="adj2" fmla="val 20917017"/>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Arc 53"/>
          <p:cNvSpPr/>
          <p:nvPr/>
        </p:nvSpPr>
        <p:spPr>
          <a:xfrm rot="19135393">
            <a:off x="5253097" y="3423819"/>
            <a:ext cx="838200" cy="791960"/>
          </a:xfrm>
          <a:prstGeom prst="arc">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Arc 54"/>
          <p:cNvSpPr/>
          <p:nvPr/>
        </p:nvSpPr>
        <p:spPr>
          <a:xfrm rot="19135393">
            <a:off x="5246332" y="3279064"/>
            <a:ext cx="838200" cy="791960"/>
          </a:xfrm>
          <a:prstGeom prst="arc">
            <a:avLst>
              <a:gd name="adj1" fmla="val 16771324"/>
              <a:gd name="adj2" fmla="val 21072631"/>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Arc 55"/>
          <p:cNvSpPr/>
          <p:nvPr/>
        </p:nvSpPr>
        <p:spPr>
          <a:xfrm rot="19135393">
            <a:off x="5241871" y="3121363"/>
            <a:ext cx="838200" cy="791960"/>
          </a:xfrm>
          <a:prstGeom prst="arc">
            <a:avLst>
              <a:gd name="adj1" fmla="val 17115173"/>
              <a:gd name="adj2" fmla="val 20917017"/>
            </a:avLst>
          </a:prstGeom>
          <a:ln>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4" name="Straight Arrow Connector 43"/>
          <p:cNvCxnSpPr/>
          <p:nvPr/>
        </p:nvCxnSpPr>
        <p:spPr>
          <a:xfrm flipV="1">
            <a:off x="3816254" y="2432038"/>
            <a:ext cx="1264923" cy="1047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4443315" y="2703560"/>
            <a:ext cx="970469" cy="8188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5040036" y="2980835"/>
            <a:ext cx="627295" cy="5301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5599222" y="3207189"/>
            <a:ext cx="341453" cy="297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624113" y="2473898"/>
            <a:ext cx="1742785" cy="646331"/>
          </a:xfrm>
          <a:prstGeom prst="rect">
            <a:avLst/>
          </a:prstGeom>
          <a:noFill/>
        </p:spPr>
        <p:txBody>
          <a:bodyPr wrap="none" rtlCol="0">
            <a:spAutoFit/>
          </a:bodyPr>
          <a:lstStyle/>
          <a:p>
            <a:r>
              <a:rPr lang="en-US" dirty="0">
                <a:solidFill>
                  <a:schemeClr val="tx2"/>
                </a:solidFill>
              </a:rPr>
              <a:t>Scattering from </a:t>
            </a:r>
            <a:br>
              <a:rPr lang="en-US" dirty="0">
                <a:solidFill>
                  <a:schemeClr val="tx2"/>
                </a:solidFill>
              </a:rPr>
            </a:br>
            <a:r>
              <a:rPr lang="en-US" dirty="0">
                <a:solidFill>
                  <a:schemeClr val="tx2"/>
                </a:solidFill>
              </a:rPr>
              <a:t>individual ruling </a:t>
            </a:r>
          </a:p>
        </p:txBody>
      </p:sp>
      <p:cxnSp>
        <p:nvCxnSpPr>
          <p:cNvPr id="16" name="Straight Connector 15"/>
          <p:cNvCxnSpPr/>
          <p:nvPr/>
        </p:nvCxnSpPr>
        <p:spPr>
          <a:xfrm>
            <a:off x="3228291" y="3050404"/>
            <a:ext cx="325316" cy="219808"/>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rot="13599240">
            <a:off x="6625557" y="-1304797"/>
            <a:ext cx="1733114" cy="4649433"/>
          </a:xfrm>
          <a:prstGeom prst="rect">
            <a:avLst/>
          </a:prstGeom>
          <a:solidFill>
            <a:schemeClr val="bg2"/>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rot="18926909">
            <a:off x="5850709" y="1160196"/>
            <a:ext cx="2183033" cy="646331"/>
          </a:xfrm>
          <a:prstGeom prst="rect">
            <a:avLst/>
          </a:prstGeom>
          <a:noFill/>
        </p:spPr>
        <p:txBody>
          <a:bodyPr wrap="square" rtlCol="0">
            <a:spAutoFit/>
          </a:bodyPr>
          <a:lstStyle/>
          <a:p>
            <a:r>
              <a:rPr lang="en-US" dirty="0"/>
              <a:t>Optical fiber</a:t>
            </a:r>
            <a:br>
              <a:rPr lang="en-US" dirty="0"/>
            </a:br>
            <a:r>
              <a:rPr lang="en-US" dirty="0"/>
              <a:t>(not to scale) </a:t>
            </a:r>
          </a:p>
        </p:txBody>
      </p:sp>
      <p:sp>
        <p:nvSpPr>
          <p:cNvPr id="64" name="Left Brace 63"/>
          <p:cNvSpPr/>
          <p:nvPr/>
        </p:nvSpPr>
        <p:spPr>
          <a:xfrm rot="16200000">
            <a:off x="4221234" y="3579157"/>
            <a:ext cx="135915" cy="59642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5" name="TextBox 64"/>
              <p:cNvSpPr txBox="1"/>
              <p:nvPr/>
            </p:nvSpPr>
            <p:spPr>
              <a:xfrm>
                <a:off x="4195800" y="3904933"/>
                <a:ext cx="18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4195800" y="3904933"/>
                <a:ext cx="186781" cy="276999"/>
              </a:xfrm>
              <a:prstGeom prst="rect">
                <a:avLst/>
              </a:prstGeom>
              <a:blipFill>
                <a:blip r:embed="rId8"/>
                <a:stretch>
                  <a:fillRect l="-19355" r="-12903"/>
                </a:stretch>
              </a:blipFill>
            </p:spPr>
            <p:txBody>
              <a:bodyPr/>
              <a:lstStyle/>
              <a:p>
                <a:r>
                  <a:rPr lang="en-US">
                    <a:noFill/>
                  </a:rPr>
                  <a:t> </a:t>
                </a:r>
              </a:p>
            </p:txBody>
          </p:sp>
        </mc:Fallback>
      </mc:AlternateContent>
      <p:cxnSp>
        <p:nvCxnSpPr>
          <p:cNvPr id="66" name="Straight Arrow Connector 65"/>
          <p:cNvCxnSpPr/>
          <p:nvPr/>
        </p:nvCxnSpPr>
        <p:spPr>
          <a:xfrm>
            <a:off x="2565732" y="4070730"/>
            <a:ext cx="116042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2911617" y="3753210"/>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2911617" y="3753210"/>
                <a:ext cx="439672" cy="276999"/>
              </a:xfrm>
              <a:prstGeom prst="rect">
                <a:avLst/>
              </a:prstGeom>
              <a:blipFill>
                <a:blip r:embed="rId9"/>
                <a:stretch>
                  <a:fillRect l="-12500" r="-1389" b="-11111"/>
                </a:stretch>
              </a:blipFill>
            </p:spPr>
            <p:txBody>
              <a:bodyPr/>
              <a:lstStyle/>
              <a:p>
                <a:r>
                  <a:rPr lang="en-US">
                    <a:noFill/>
                  </a:rPr>
                  <a:t> </a:t>
                </a:r>
              </a:p>
            </p:txBody>
          </p:sp>
        </mc:Fallback>
      </mc:AlternateContent>
    </p:spTree>
    <p:extLst>
      <p:ext uri="{BB962C8B-B14F-4D97-AF65-F5344CB8AC3E}">
        <p14:creationId xmlns:p14="http://schemas.microsoft.com/office/powerpoint/2010/main" val="2849971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Grating coupler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6092" y="934739"/>
                <a:ext cx="7740650" cy="4622103"/>
              </a:xfrm>
            </p:spPr>
            <p:txBody>
              <a:bodyPr/>
              <a:lstStyle/>
              <a:p>
                <a:r>
                  <a:rPr lang="en-US" dirty="0"/>
                  <a:t>We can write a relationship between</a:t>
                </a:r>
                <a:br>
                  <a:rPr lang="en-US" dirty="0"/>
                </a:br>
                <a:r>
                  <a:rPr lang="en-US" dirty="0"/>
                  <a:t>the diffraction angle (</a:t>
                </a:r>
                <a14:m>
                  <m:oMath xmlns:m="http://schemas.openxmlformats.org/officeDocument/2006/math">
                    <m:r>
                      <a:rPr lang="en-US" b="0" i="1" smtClean="0">
                        <a:latin typeface="Cambria Math" panose="02040503050406030204" pitchFamily="18" charset="0"/>
                      </a:rPr>
                      <m:t>𝜃</m:t>
                    </m:r>
                  </m:oMath>
                </a14:m>
                <a:r>
                  <a:rPr lang="en-US" dirty="0"/>
                  <a:t>) and the</a:t>
                </a:r>
                <a:br>
                  <a:rPr lang="en-US" dirty="0"/>
                </a:br>
                <a:r>
                  <a:rPr lang="en-US" dirty="0"/>
                  <a:t>periodicity (</a:t>
                </a:r>
                <a14:m>
                  <m:oMath xmlns:m="http://schemas.openxmlformats.org/officeDocument/2006/math">
                    <m:r>
                      <a:rPr lang="en-US" b="0" i="1" smtClean="0">
                        <a:latin typeface="Cambria Math" panose="02040503050406030204" pitchFamily="18" charset="0"/>
                      </a:rPr>
                      <m:t>𝑎</m:t>
                    </m:r>
                  </m:oMath>
                </a14:m>
                <a:r>
                  <a:rPr lang="en-US" dirty="0"/>
                  <a:t>) of the grating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6092" y="934739"/>
                <a:ext cx="7740650" cy="4622103"/>
              </a:xfrm>
              <a:blipFill>
                <a:blip r:embed="rId2"/>
                <a:stretch>
                  <a:fillRect l="-866" t="-659"/>
                </a:stretch>
              </a:blipFill>
            </p:spPr>
            <p:txBody>
              <a:bodyPr/>
              <a:lstStyle/>
              <a:p>
                <a:r>
                  <a:rPr lang="en-US">
                    <a:noFill/>
                  </a:rPr>
                  <a:t> </a:t>
                </a:r>
              </a:p>
            </p:txBody>
          </p:sp>
        </mc:Fallback>
      </mc:AlternateContent>
      <p:cxnSp>
        <p:nvCxnSpPr>
          <p:cNvPr id="9" name="Straight Arrow Connector 8"/>
          <p:cNvCxnSpPr/>
          <p:nvPr/>
        </p:nvCxnSpPr>
        <p:spPr>
          <a:xfrm flipV="1">
            <a:off x="413216" y="3476790"/>
            <a:ext cx="0" cy="8171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408817" y="4293938"/>
            <a:ext cx="92807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30270" y="3217397"/>
                <a:ext cx="16511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x</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30270" y="3217397"/>
                <a:ext cx="165110" cy="276999"/>
              </a:xfrm>
              <a:prstGeom prst="rect">
                <a:avLst/>
              </a:prstGeom>
              <a:blipFill>
                <a:blip r:embed="rId3"/>
                <a:stretch>
                  <a:fillRect l="-22222" r="-18519"/>
                </a:stretch>
              </a:blipFill>
            </p:spPr>
            <p:txBody>
              <a:bodyPr/>
              <a:lstStyle/>
              <a:p>
                <a:r>
                  <a:rPr lang="en-US">
                    <a:noFill/>
                  </a:rPr>
                  <a:t> </a:t>
                </a:r>
              </a:p>
            </p:txBody>
          </p:sp>
        </mc:Fallback>
      </mc:AlternateContent>
      <p:sp>
        <p:nvSpPr>
          <p:cNvPr id="21" name="Freeform 20"/>
          <p:cNvSpPr/>
          <p:nvPr/>
        </p:nvSpPr>
        <p:spPr>
          <a:xfrm flipH="1">
            <a:off x="1910978" y="3552502"/>
            <a:ext cx="5114925" cy="667123"/>
          </a:xfrm>
          <a:custGeom>
            <a:avLst/>
            <a:gdLst>
              <a:gd name="connsiteX0" fmla="*/ 1226734 w 5114925"/>
              <a:gd name="connsiteY0" fmla="*/ 0 h 667123"/>
              <a:gd name="connsiteX1" fmla="*/ 1516880 w 5114925"/>
              <a:gd name="connsiteY1" fmla="*/ 0 h 667123"/>
              <a:gd name="connsiteX2" fmla="*/ 1516880 w 5114925"/>
              <a:gd name="connsiteY2" fmla="*/ 201287 h 667123"/>
              <a:gd name="connsiteX3" fmla="*/ 1829163 w 5114925"/>
              <a:gd name="connsiteY3" fmla="*/ 201287 h 667123"/>
              <a:gd name="connsiteX4" fmla="*/ 1829163 w 5114925"/>
              <a:gd name="connsiteY4" fmla="*/ 6171 h 667123"/>
              <a:gd name="connsiteX5" fmla="*/ 2119309 w 5114925"/>
              <a:gd name="connsiteY5" fmla="*/ 6171 h 667123"/>
              <a:gd name="connsiteX6" fmla="*/ 2119309 w 5114925"/>
              <a:gd name="connsiteY6" fmla="*/ 201287 h 667123"/>
              <a:gd name="connsiteX7" fmla="*/ 2439074 w 5114925"/>
              <a:gd name="connsiteY7" fmla="*/ 201287 h 667123"/>
              <a:gd name="connsiteX8" fmla="*/ 2439074 w 5114925"/>
              <a:gd name="connsiteY8" fmla="*/ 6470 h 667123"/>
              <a:gd name="connsiteX9" fmla="*/ 2729220 w 5114925"/>
              <a:gd name="connsiteY9" fmla="*/ 6470 h 667123"/>
              <a:gd name="connsiteX10" fmla="*/ 2729220 w 5114925"/>
              <a:gd name="connsiteY10" fmla="*/ 201287 h 667123"/>
              <a:gd name="connsiteX11" fmla="*/ 3039193 w 5114925"/>
              <a:gd name="connsiteY11" fmla="*/ 201287 h 667123"/>
              <a:gd name="connsiteX12" fmla="*/ 3039193 w 5114925"/>
              <a:gd name="connsiteY12" fmla="*/ 2047 h 667123"/>
              <a:gd name="connsiteX13" fmla="*/ 3329339 w 5114925"/>
              <a:gd name="connsiteY13" fmla="*/ 2047 h 667123"/>
              <a:gd name="connsiteX14" fmla="*/ 3329339 w 5114925"/>
              <a:gd name="connsiteY14" fmla="*/ 201287 h 667123"/>
              <a:gd name="connsiteX15" fmla="*/ 5114925 w 5114925"/>
              <a:gd name="connsiteY15" fmla="*/ 201287 h 667123"/>
              <a:gd name="connsiteX16" fmla="*/ 5114925 w 5114925"/>
              <a:gd name="connsiteY16" fmla="*/ 667123 h 667123"/>
              <a:gd name="connsiteX17" fmla="*/ 0 w 5114925"/>
              <a:gd name="connsiteY17" fmla="*/ 667123 h 667123"/>
              <a:gd name="connsiteX18" fmla="*/ 0 w 5114925"/>
              <a:gd name="connsiteY18" fmla="*/ 401002 h 667123"/>
              <a:gd name="connsiteX19" fmla="*/ 0 w 5114925"/>
              <a:gd name="connsiteY19" fmla="*/ 201287 h 667123"/>
              <a:gd name="connsiteX20" fmla="*/ 0 w 5114925"/>
              <a:gd name="connsiteY20" fmla="*/ 5348 h 667123"/>
              <a:gd name="connsiteX21" fmla="*/ 290146 w 5114925"/>
              <a:gd name="connsiteY21" fmla="*/ 5348 h 667123"/>
              <a:gd name="connsiteX22" fmla="*/ 290146 w 5114925"/>
              <a:gd name="connsiteY22" fmla="*/ 201287 h 667123"/>
              <a:gd name="connsiteX23" fmla="*/ 609600 w 5114925"/>
              <a:gd name="connsiteY23" fmla="*/ 201287 h 667123"/>
              <a:gd name="connsiteX24" fmla="*/ 609600 w 5114925"/>
              <a:gd name="connsiteY24" fmla="*/ 3263 h 667123"/>
              <a:gd name="connsiteX25" fmla="*/ 899746 w 5114925"/>
              <a:gd name="connsiteY25" fmla="*/ 3263 h 667123"/>
              <a:gd name="connsiteX26" fmla="*/ 899746 w 5114925"/>
              <a:gd name="connsiteY26" fmla="*/ 201287 h 667123"/>
              <a:gd name="connsiteX27" fmla="*/ 1226734 w 5114925"/>
              <a:gd name="connsiteY27" fmla="*/ 201287 h 6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114925" h="667123">
                <a:moveTo>
                  <a:pt x="1226734" y="0"/>
                </a:moveTo>
                <a:lnTo>
                  <a:pt x="1516880" y="0"/>
                </a:lnTo>
                <a:lnTo>
                  <a:pt x="1516880" y="201287"/>
                </a:lnTo>
                <a:lnTo>
                  <a:pt x="1829163" y="201287"/>
                </a:lnTo>
                <a:lnTo>
                  <a:pt x="1829163" y="6171"/>
                </a:lnTo>
                <a:lnTo>
                  <a:pt x="2119309" y="6171"/>
                </a:lnTo>
                <a:lnTo>
                  <a:pt x="2119309" y="201287"/>
                </a:lnTo>
                <a:lnTo>
                  <a:pt x="2439074" y="201287"/>
                </a:lnTo>
                <a:lnTo>
                  <a:pt x="2439074" y="6470"/>
                </a:lnTo>
                <a:lnTo>
                  <a:pt x="2729220" y="6470"/>
                </a:lnTo>
                <a:lnTo>
                  <a:pt x="2729220" y="201287"/>
                </a:lnTo>
                <a:lnTo>
                  <a:pt x="3039193" y="201287"/>
                </a:lnTo>
                <a:lnTo>
                  <a:pt x="3039193" y="2047"/>
                </a:lnTo>
                <a:lnTo>
                  <a:pt x="3329339" y="2047"/>
                </a:lnTo>
                <a:lnTo>
                  <a:pt x="3329339" y="201287"/>
                </a:lnTo>
                <a:lnTo>
                  <a:pt x="5114925" y="201287"/>
                </a:lnTo>
                <a:lnTo>
                  <a:pt x="5114925" y="667123"/>
                </a:lnTo>
                <a:lnTo>
                  <a:pt x="0" y="667123"/>
                </a:lnTo>
                <a:lnTo>
                  <a:pt x="0" y="401002"/>
                </a:lnTo>
                <a:lnTo>
                  <a:pt x="0" y="201287"/>
                </a:lnTo>
                <a:lnTo>
                  <a:pt x="0" y="5348"/>
                </a:lnTo>
                <a:lnTo>
                  <a:pt x="290146" y="5348"/>
                </a:lnTo>
                <a:lnTo>
                  <a:pt x="290146" y="201287"/>
                </a:lnTo>
                <a:lnTo>
                  <a:pt x="609600" y="201287"/>
                </a:lnTo>
                <a:lnTo>
                  <a:pt x="609600" y="3263"/>
                </a:lnTo>
                <a:lnTo>
                  <a:pt x="899746" y="3263"/>
                </a:lnTo>
                <a:lnTo>
                  <a:pt x="899746" y="201287"/>
                </a:lnTo>
                <a:lnTo>
                  <a:pt x="1226734" y="201287"/>
                </a:lnTo>
                <a:close/>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Left Brace 25"/>
          <p:cNvSpPr/>
          <p:nvPr/>
        </p:nvSpPr>
        <p:spPr>
          <a:xfrm rot="16200000">
            <a:off x="4221234" y="3579157"/>
            <a:ext cx="135915" cy="59642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4195800" y="3904933"/>
                <a:ext cx="18678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195800" y="3904933"/>
                <a:ext cx="186781" cy="276999"/>
              </a:xfrm>
              <a:prstGeom prst="rect">
                <a:avLst/>
              </a:prstGeom>
              <a:blipFill>
                <a:blip r:embed="rId4"/>
                <a:stretch>
                  <a:fillRect l="-19355" r="-12903"/>
                </a:stretch>
              </a:blipFill>
            </p:spPr>
            <p:txBody>
              <a:bodyPr/>
              <a:lstStyle/>
              <a:p>
                <a:r>
                  <a:rPr lang="en-US">
                    <a:noFill/>
                  </a:rPr>
                  <a:t> </a:t>
                </a:r>
              </a:p>
            </p:txBody>
          </p:sp>
        </mc:Fallback>
      </mc:AlternateContent>
      <p:sp>
        <p:nvSpPr>
          <p:cNvPr id="38" name="Rectangle 37"/>
          <p:cNvSpPr/>
          <p:nvPr/>
        </p:nvSpPr>
        <p:spPr>
          <a:xfrm>
            <a:off x="1918955" y="4219625"/>
            <a:ext cx="5114925" cy="190500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39" name="TextBox 38"/>
              <p:cNvSpPr txBox="1"/>
              <p:nvPr/>
            </p:nvSpPr>
            <p:spPr>
              <a:xfrm>
                <a:off x="1984034" y="3788537"/>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984034" y="3788537"/>
                <a:ext cx="293285" cy="276999"/>
              </a:xfrm>
              <a:prstGeom prst="rect">
                <a:avLst/>
              </a:prstGeom>
              <a:blipFill>
                <a:blip r:embed="rId5"/>
                <a:stretch>
                  <a:fillRect l="-12245" r="-61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982328" y="3301988"/>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982328" y="3301988"/>
                <a:ext cx="287963" cy="276999"/>
              </a:xfrm>
              <a:prstGeom prst="rect">
                <a:avLst/>
              </a:prstGeom>
              <a:blipFill>
                <a:blip r:embed="rId6"/>
                <a:stretch>
                  <a:fillRect l="-12766" r="-8511"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980701" y="4293938"/>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1980701" y="4293938"/>
                <a:ext cx="293285" cy="276999"/>
              </a:xfrm>
              <a:prstGeom prst="rect">
                <a:avLst/>
              </a:prstGeom>
              <a:blipFill>
                <a:blip r:embed="rId7"/>
                <a:stretch>
                  <a:fillRect l="-12500" r="-6250" b="-15217"/>
                </a:stretch>
              </a:blipFill>
            </p:spPr>
            <p:txBody>
              <a:bodyPr/>
              <a:lstStyle/>
              <a:p>
                <a:r>
                  <a:rPr lang="en-US">
                    <a:noFill/>
                  </a:rPr>
                  <a:t> </a:t>
                </a:r>
              </a:p>
            </p:txBody>
          </p:sp>
        </mc:Fallback>
      </mc:AlternateContent>
      <p:cxnSp>
        <p:nvCxnSpPr>
          <p:cNvPr id="42" name="Straight Arrow Connector 41"/>
          <p:cNvCxnSpPr/>
          <p:nvPr/>
        </p:nvCxnSpPr>
        <p:spPr>
          <a:xfrm>
            <a:off x="2565732" y="4070730"/>
            <a:ext cx="116042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2911617" y="3753210"/>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2911617" y="3753210"/>
                <a:ext cx="439672" cy="276999"/>
              </a:xfrm>
              <a:prstGeom prst="rect">
                <a:avLst/>
              </a:prstGeom>
              <a:blipFill>
                <a:blip r:embed="rId8"/>
                <a:stretch>
                  <a:fillRect l="-12500" r="-1389"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349698" y="4129061"/>
                <a:ext cx="15709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z</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1349698" y="4129061"/>
                <a:ext cx="157094" cy="276999"/>
              </a:xfrm>
              <a:prstGeom prst="rect">
                <a:avLst/>
              </a:prstGeom>
              <a:blipFill>
                <a:blip r:embed="rId9"/>
                <a:stretch>
                  <a:fillRect l="-23077" r="-19231"/>
                </a:stretch>
              </a:blipFill>
            </p:spPr>
            <p:txBody>
              <a:bodyPr/>
              <a:lstStyle/>
              <a:p>
                <a:r>
                  <a:rPr lang="en-US">
                    <a:noFill/>
                  </a:rPr>
                  <a:t> </a:t>
                </a:r>
              </a:p>
            </p:txBody>
          </p:sp>
        </mc:Fallback>
      </mc:AlternateContent>
      <p:cxnSp>
        <p:nvCxnSpPr>
          <p:cNvPr id="23" name="Straight Arrow Connector 22"/>
          <p:cNvCxnSpPr/>
          <p:nvPr/>
        </p:nvCxnSpPr>
        <p:spPr>
          <a:xfrm flipV="1">
            <a:off x="3816254" y="2432038"/>
            <a:ext cx="1264923" cy="1047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443315" y="2703560"/>
            <a:ext cx="970469" cy="8188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040036" y="2980835"/>
            <a:ext cx="627295" cy="5301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5599222" y="3207189"/>
            <a:ext cx="341453" cy="297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811847" y="2885860"/>
            <a:ext cx="0" cy="612928"/>
          </a:xfrm>
          <a:prstGeom prst="line">
            <a:avLst/>
          </a:prstGeom>
          <a:ln>
            <a:solidFill>
              <a:schemeClr val="tx1">
                <a:lumMod val="65000"/>
                <a:lumOff val="3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rot="404528" flipH="1">
            <a:off x="3820887" y="3137485"/>
            <a:ext cx="266700" cy="151612"/>
          </a:xfrm>
          <a:custGeom>
            <a:avLst/>
            <a:gdLst>
              <a:gd name="connsiteX0" fmla="*/ 266700 w 266700"/>
              <a:gd name="connsiteY0" fmla="*/ 27787 h 151612"/>
              <a:gd name="connsiteX1" fmla="*/ 142875 w 266700"/>
              <a:gd name="connsiteY1" fmla="*/ 8737 h 151612"/>
              <a:gd name="connsiteX2" fmla="*/ 0 w 266700"/>
              <a:gd name="connsiteY2" fmla="*/ 151612 h 151612"/>
            </a:gdLst>
            <a:ahLst/>
            <a:cxnLst>
              <a:cxn ang="0">
                <a:pos x="connsiteX0" y="connsiteY0"/>
              </a:cxn>
              <a:cxn ang="0">
                <a:pos x="connsiteX1" y="connsiteY1"/>
              </a:cxn>
              <a:cxn ang="0">
                <a:pos x="connsiteX2" y="connsiteY2"/>
              </a:cxn>
            </a:cxnLst>
            <a:rect l="l" t="t" r="r" b="b"/>
            <a:pathLst>
              <a:path w="266700" h="151612">
                <a:moveTo>
                  <a:pt x="266700" y="27787"/>
                </a:moveTo>
                <a:cubicBezTo>
                  <a:pt x="227012" y="7943"/>
                  <a:pt x="187325" y="-11901"/>
                  <a:pt x="142875" y="8737"/>
                </a:cubicBezTo>
                <a:cubicBezTo>
                  <a:pt x="98425" y="29375"/>
                  <a:pt x="49212" y="90493"/>
                  <a:pt x="0" y="151612"/>
                </a:cubicBez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TextBox 32"/>
              <p:cNvSpPr txBox="1"/>
              <p:nvPr/>
            </p:nvSpPr>
            <p:spPr>
              <a:xfrm>
                <a:off x="3894396" y="2799220"/>
                <a:ext cx="33874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3894396" y="2799220"/>
                <a:ext cx="338746" cy="276999"/>
              </a:xfrm>
              <a:prstGeom prst="rect">
                <a:avLst/>
              </a:prstGeom>
              <a:blipFill rotWithShape="0">
                <a:blip r:embed="rId10"/>
                <a:stretch>
                  <a:fillRect b="-6522"/>
                </a:stretch>
              </a:blipFill>
            </p:spPr>
            <p:txBody>
              <a:bodyPr/>
              <a:lstStyle/>
              <a:p>
                <a:r>
                  <a:rPr lang="en-US">
                    <a:noFill/>
                  </a:rPr>
                  <a:t> </a:t>
                </a:r>
              </a:p>
            </p:txBody>
          </p:sp>
        </mc:Fallback>
      </mc:AlternateContent>
    </p:spTree>
    <p:extLst>
      <p:ext uri="{BB962C8B-B14F-4D97-AF65-F5344CB8AC3E}">
        <p14:creationId xmlns:p14="http://schemas.microsoft.com/office/powerpoint/2010/main" val="4063026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5046378" y="1859046"/>
            <a:ext cx="1867585" cy="162048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6913963" y="2653260"/>
            <a:ext cx="970469" cy="8188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Content Placeholder 10"/>
              <p:cNvSpPr>
                <a:spLocks noGrp="1"/>
              </p:cNvSpPr>
              <p:nvPr>
                <p:ph idx="1"/>
              </p:nvPr>
            </p:nvSpPr>
            <p:spPr>
              <a:xfrm>
                <a:off x="482600" y="641106"/>
                <a:ext cx="7740650" cy="5321543"/>
              </a:xfrm>
            </p:spPr>
            <p:txBody>
              <a:bodyPr>
                <a:normAutofit/>
              </a:bodyPr>
              <a:lstStyle/>
              <a:p>
                <a:r>
                  <a:rPr lang="en-US" dirty="0"/>
                  <a:t>Let’s use ray optics to determine the condition for two rays reflected off adjacent rulings to constructively interfere at an angle </a:t>
                </a:r>
                <a14:m>
                  <m:oMath xmlns:m="http://schemas.openxmlformats.org/officeDocument/2006/math">
                    <m:r>
                      <a:rPr lang="en-US" b="0" i="1" smtClean="0">
                        <a:latin typeface="Cambria Math" panose="02040503050406030204" pitchFamily="18" charset="0"/>
                      </a:rPr>
                      <m:t>𝜃</m:t>
                    </m:r>
                  </m:oMath>
                </a14:m>
                <a:r>
                  <a:rPr lang="en-US" dirty="0"/>
                  <a:t>.</a:t>
                </a:r>
              </a:p>
              <a:p>
                <a:r>
                  <a:rPr lang="en-US" dirty="0"/>
                  <a:t>We choose grating periodicity (</a:t>
                </a:r>
                <a14:m>
                  <m:oMath xmlns:m="http://schemas.openxmlformats.org/officeDocument/2006/math">
                    <m:r>
                      <a:rPr lang="en-US" b="0" i="1" smtClean="0">
                        <a:latin typeface="Cambria Math" panose="02040503050406030204" pitchFamily="18" charset="0"/>
                      </a:rPr>
                      <m:t>𝑎</m:t>
                    </m:r>
                  </m:oMath>
                </a14:m>
                <a:r>
                  <a:rPr lang="en-US" dirty="0"/>
                  <a:t>)</a:t>
                </a:r>
                <a:br>
                  <a:rPr lang="en-US" dirty="0"/>
                </a:br>
                <a:r>
                  <a:rPr lang="en-US" dirty="0"/>
                  <a:t>such that the path length difference </a:t>
                </a:r>
                <a:br>
                  <a:rPr lang="en-US" dirty="0"/>
                </a:br>
                <a:r>
                  <a:rPr lang="en-US" dirty="0"/>
                  <a:t>(</a:t>
                </a:r>
                <a14:m>
                  <m:oMath xmlns:m="http://schemas.openxmlformats.org/officeDocument/2006/math">
                    <m:r>
                      <a:rPr lang="en-US" b="0" i="1" smtClean="0">
                        <a:latin typeface="Cambria Math" panose="02040503050406030204" pitchFamily="18" charset="0"/>
                      </a:rPr>
                      <m:t>𝑏</m:t>
                    </m:r>
                  </m:oMath>
                </a14:m>
                <a:r>
                  <a:rPr lang="en-US" dirty="0"/>
                  <a:t>) results in constructive</a:t>
                </a:r>
                <a:br>
                  <a:rPr lang="en-US" dirty="0"/>
                </a:br>
                <a:r>
                  <a:rPr lang="en-US" dirty="0"/>
                  <a:t>interference between</a:t>
                </a:r>
                <a:br>
                  <a:rPr lang="en-US" dirty="0"/>
                </a:br>
                <a:r>
                  <a:rPr lang="en-US" dirty="0"/>
                  <a:t>Ray 1 and Ray 2.</a:t>
                </a:r>
              </a:p>
              <a:p>
                <a:r>
                  <a:rPr lang="en-US" dirty="0"/>
                  <a:t>This will happen when</a:t>
                </a:r>
                <a:br>
                  <a:rPr lang="en-US" dirty="0"/>
                </a:br>
                <a:r>
                  <a:rPr lang="en-US" dirty="0"/>
                  <a:t>phase difference between</a:t>
                </a:r>
                <a:br>
                  <a:rPr lang="en-US" dirty="0"/>
                </a:br>
                <a:r>
                  <a:rPr lang="en-US" dirty="0"/>
                  <a:t>Ray 1 and Ray 2 are </a:t>
                </a:r>
                <a:br>
                  <a:rPr lang="en-US" dirty="0"/>
                </a:br>
                <a:r>
                  <a:rPr lang="en-US" dirty="0"/>
                  <a:t>integer multiples of 2</a:t>
                </a:r>
                <a:r>
                  <a:rPr lang="el-GR" dirty="0">
                    <a:latin typeface="Calibri" panose="020F0502020204030204" pitchFamily="34" charset="0"/>
                  </a:rPr>
                  <a:t>π</a:t>
                </a:r>
                <a:r>
                  <a:rPr lang="en-US" dirty="0">
                    <a:latin typeface="Calibri" panose="020F0502020204030204" pitchFamily="34" charset="0"/>
                  </a:rPr>
                  <a:t>.</a:t>
                </a:r>
                <a:r>
                  <a:rPr lang="en-US" dirty="0"/>
                  <a:t/>
                </a:r>
                <a:br>
                  <a:rPr lang="en-US" dirty="0"/>
                </a:br>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idx="1"/>
              </p:nvPr>
            </p:nvSpPr>
            <p:spPr>
              <a:xfrm>
                <a:off x="482600" y="641106"/>
                <a:ext cx="7740650" cy="5321543"/>
              </a:xfrm>
              <a:blipFill>
                <a:blip r:embed="rId2"/>
                <a:stretch>
                  <a:fillRect l="-866" t="-687" r="-1969"/>
                </a:stretch>
              </a:blipFill>
            </p:spPr>
            <p:txBody>
              <a:bodyPr/>
              <a:lstStyle/>
              <a:p>
                <a:r>
                  <a:rPr lang="en-US">
                    <a:noFill/>
                  </a:rPr>
                  <a:t> </a:t>
                </a:r>
              </a:p>
            </p:txBody>
          </p:sp>
        </mc:Fallback>
      </mc:AlternateContent>
      <p:cxnSp>
        <p:nvCxnSpPr>
          <p:cNvPr id="13" name="Straight Connector 12"/>
          <p:cNvCxnSpPr/>
          <p:nvPr/>
        </p:nvCxnSpPr>
        <p:spPr>
          <a:xfrm>
            <a:off x="5048578" y="3479530"/>
            <a:ext cx="1865385"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rotWithShape="1">
          <a:blip r:embed="rId3"/>
          <a:srcRect l="32317" r="44537" b="45423"/>
          <a:stretch/>
        </p:blipFill>
        <p:spPr>
          <a:xfrm>
            <a:off x="4230376" y="3562350"/>
            <a:ext cx="3566133" cy="1214468"/>
          </a:xfrm>
          <a:prstGeom prst="rect">
            <a:avLst/>
          </a:prstGeom>
        </p:spPr>
      </p:pic>
      <p:cxnSp>
        <p:nvCxnSpPr>
          <p:cNvPr id="21" name="Straight Connector 20"/>
          <p:cNvCxnSpPr/>
          <p:nvPr/>
        </p:nvCxnSpPr>
        <p:spPr>
          <a:xfrm>
            <a:off x="6069874" y="2586446"/>
            <a:ext cx="844089" cy="87819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918274" y="2721421"/>
            <a:ext cx="112586" cy="1211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028645" y="2717647"/>
            <a:ext cx="138250" cy="1285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5814080" y="3452082"/>
                <a:ext cx="33874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5814080" y="3452082"/>
                <a:ext cx="338746" cy="276999"/>
              </a:xfrm>
              <a:prstGeom prst="rect">
                <a:avLst/>
              </a:prstGeom>
              <a:blipFill>
                <a:blip r:embed="rId4"/>
                <a:stretch>
                  <a:fillRect/>
                </a:stretch>
              </a:blipFill>
            </p:spPr>
            <p:txBody>
              <a:bodyPr/>
              <a:lstStyle/>
              <a:p>
                <a:r>
                  <a:rPr lang="en-US">
                    <a:noFill/>
                  </a:rPr>
                  <a:t> </a:t>
                </a:r>
              </a:p>
            </p:txBody>
          </p:sp>
        </mc:Fallback>
      </mc:AlternateContent>
      <p:sp>
        <p:nvSpPr>
          <p:cNvPr id="35" name="Freeform 34"/>
          <p:cNvSpPr/>
          <p:nvPr/>
        </p:nvSpPr>
        <p:spPr>
          <a:xfrm>
            <a:off x="6394223" y="3123782"/>
            <a:ext cx="161925" cy="352425"/>
          </a:xfrm>
          <a:custGeom>
            <a:avLst/>
            <a:gdLst>
              <a:gd name="connsiteX0" fmla="*/ 160117 w 160117"/>
              <a:gd name="connsiteY0" fmla="*/ 0 h 381000"/>
              <a:gd name="connsiteX1" fmla="*/ 7717 w 160117"/>
              <a:gd name="connsiteY1" fmla="*/ 171450 h 381000"/>
              <a:gd name="connsiteX2" fmla="*/ 36292 w 160117"/>
              <a:gd name="connsiteY2" fmla="*/ 381000 h 381000"/>
            </a:gdLst>
            <a:ahLst/>
            <a:cxnLst>
              <a:cxn ang="0">
                <a:pos x="connsiteX0" y="connsiteY0"/>
              </a:cxn>
              <a:cxn ang="0">
                <a:pos x="connsiteX1" y="connsiteY1"/>
              </a:cxn>
              <a:cxn ang="0">
                <a:pos x="connsiteX2" y="connsiteY2"/>
              </a:cxn>
            </a:cxnLst>
            <a:rect l="l" t="t" r="r" b="b"/>
            <a:pathLst>
              <a:path w="160117" h="381000">
                <a:moveTo>
                  <a:pt x="160117" y="0"/>
                </a:moveTo>
                <a:cubicBezTo>
                  <a:pt x="94235" y="53975"/>
                  <a:pt x="28354" y="107950"/>
                  <a:pt x="7717" y="171450"/>
                </a:cubicBezTo>
                <a:cubicBezTo>
                  <a:pt x="-12920" y="234950"/>
                  <a:pt x="11686" y="307975"/>
                  <a:pt x="36292" y="381000"/>
                </a:cubicBez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5137851" y="2880328"/>
                <a:ext cx="33874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137851" y="2880328"/>
                <a:ext cx="338746" cy="276999"/>
              </a:xfrm>
              <a:prstGeom prst="rect">
                <a:avLst/>
              </a:prstGeom>
              <a:blipFill>
                <a:blip r:embed="rId5"/>
                <a:stretch>
                  <a:fillRect b="-6522"/>
                </a:stretch>
              </a:blipFill>
            </p:spPr>
            <p:txBody>
              <a:bodyPr/>
              <a:lstStyle/>
              <a:p>
                <a:r>
                  <a:rPr lang="en-US">
                    <a:noFill/>
                  </a:rPr>
                  <a:t> </a:t>
                </a:r>
              </a:p>
            </p:txBody>
          </p:sp>
        </mc:Fallback>
      </mc:AlternateContent>
      <p:sp>
        <p:nvSpPr>
          <p:cNvPr id="39" name="TextBox 38"/>
          <p:cNvSpPr txBox="1"/>
          <p:nvPr/>
        </p:nvSpPr>
        <p:spPr>
          <a:xfrm>
            <a:off x="6838017" y="1605536"/>
            <a:ext cx="690125" cy="369332"/>
          </a:xfrm>
          <a:prstGeom prst="rect">
            <a:avLst/>
          </a:prstGeom>
          <a:noFill/>
        </p:spPr>
        <p:txBody>
          <a:bodyPr wrap="none" rtlCol="0">
            <a:spAutoFit/>
          </a:bodyPr>
          <a:lstStyle/>
          <a:p>
            <a:r>
              <a:rPr lang="en-US" dirty="0"/>
              <a:t>Ray 1</a:t>
            </a:r>
          </a:p>
        </p:txBody>
      </p:sp>
      <p:sp>
        <p:nvSpPr>
          <p:cNvPr id="40" name="TextBox 39"/>
          <p:cNvSpPr txBox="1"/>
          <p:nvPr/>
        </p:nvSpPr>
        <p:spPr>
          <a:xfrm>
            <a:off x="7866717" y="2443736"/>
            <a:ext cx="690125" cy="369332"/>
          </a:xfrm>
          <a:prstGeom prst="rect">
            <a:avLst/>
          </a:prstGeom>
          <a:noFill/>
        </p:spPr>
        <p:txBody>
          <a:bodyPr wrap="none" rtlCol="0">
            <a:spAutoFit/>
          </a:bodyPr>
          <a:lstStyle/>
          <a:p>
            <a:r>
              <a:rPr lang="en-US" dirty="0"/>
              <a:t>Ray 2</a:t>
            </a:r>
          </a:p>
        </p:txBody>
      </p:sp>
      <mc:AlternateContent xmlns:mc="http://schemas.openxmlformats.org/markup-compatibility/2006">
        <mc:Choice xmlns:a14="http://schemas.microsoft.com/office/drawing/2010/main" Requires="a14">
          <p:sp>
            <p:nvSpPr>
              <p:cNvPr id="41" name="TextBox 40"/>
              <p:cNvSpPr txBox="1"/>
              <p:nvPr/>
            </p:nvSpPr>
            <p:spPr>
              <a:xfrm>
                <a:off x="6403632" y="3187645"/>
                <a:ext cx="33874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US" dirty="0"/>
              </a:p>
            </p:txBody>
          </p:sp>
        </mc:Choice>
        <mc:Fallback>
          <p:sp>
            <p:nvSpPr>
              <p:cNvPr id="41" name="TextBox 40"/>
              <p:cNvSpPr txBox="1">
                <a:spLocks noRot="1" noChangeAspect="1" noMove="1" noResize="1" noEditPoints="1" noAdjustHandles="1" noChangeArrowheads="1" noChangeShapeType="1" noTextEdit="1"/>
              </p:cNvSpPr>
              <p:nvPr/>
            </p:nvSpPr>
            <p:spPr>
              <a:xfrm>
                <a:off x="6403632" y="3187645"/>
                <a:ext cx="338746" cy="276999"/>
              </a:xfrm>
              <a:prstGeom prst="rect">
                <a:avLst/>
              </a:prstGeom>
              <a:blipFill rotWithShape="0">
                <a:blip r:embed="rId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809602" y="3719556"/>
                <a:ext cx="4779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809602" y="3719556"/>
                <a:ext cx="477951"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095321" y="3686446"/>
                <a:ext cx="472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4095321" y="3686446"/>
                <a:ext cx="472630" cy="369332"/>
              </a:xfrm>
              <a:prstGeom prst="rect">
                <a:avLst/>
              </a:prstGeom>
              <a:blipFill>
                <a:blip r:embed="rId8"/>
                <a:stretch>
                  <a:fillRect/>
                </a:stretch>
              </a:blipFill>
            </p:spPr>
            <p:txBody>
              <a:bodyPr/>
              <a:lstStyle/>
              <a:p>
                <a:r>
                  <a:rPr lang="en-US">
                    <a:noFill/>
                  </a:rPr>
                  <a:t> </a:t>
                </a:r>
              </a:p>
            </p:txBody>
          </p:sp>
        </mc:Fallback>
      </mc:AlternateContent>
      <p:cxnSp>
        <p:nvCxnSpPr>
          <p:cNvPr id="45" name="Straight Arrow Connector 44"/>
          <p:cNvCxnSpPr/>
          <p:nvPr/>
        </p:nvCxnSpPr>
        <p:spPr>
          <a:xfrm>
            <a:off x="4095321" y="4689855"/>
            <a:ext cx="116042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4441206" y="4372335"/>
                <a:ext cx="439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𝑚𝑧</m:t>
                          </m:r>
                        </m:sub>
                      </m:sSub>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4441206" y="4372335"/>
                <a:ext cx="439672" cy="276999"/>
              </a:xfrm>
              <a:prstGeom prst="rect">
                <a:avLst/>
              </a:prstGeom>
              <a:blipFill>
                <a:blip r:embed="rId9"/>
                <a:stretch>
                  <a:fillRect l="-12500" r="-1389" b="-10870"/>
                </a:stretch>
              </a:blipFill>
            </p:spPr>
            <p:txBody>
              <a:bodyPr/>
              <a:lstStyle/>
              <a:p>
                <a:r>
                  <a:rPr lang="en-US">
                    <a:noFill/>
                  </a:rPr>
                  <a:t> </a:t>
                </a:r>
              </a:p>
            </p:txBody>
          </p:sp>
        </mc:Fallback>
      </mc:AlternateContent>
    </p:spTree>
    <p:extLst>
      <p:ext uri="{BB962C8B-B14F-4D97-AF65-F5344CB8AC3E}">
        <p14:creationId xmlns:p14="http://schemas.microsoft.com/office/powerpoint/2010/main" val="420620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tuna - Presentation" id="{16EA78F3-643D-40B0-9C71-4168083B53EF}" vid="{87F37F0B-1E96-41F2-BEEC-7B181B475EA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tuna - Presentation" id="{16EA78F3-643D-40B0-9C71-4168083B53EF}" vid="{785546F2-CA2A-4530-9913-9694447CFD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51938</TotalTime>
  <Words>566</Words>
  <Application>Microsoft Office PowerPoint</Application>
  <PresentationFormat>On-screen Show (4:3)</PresentationFormat>
  <Paragraphs>237</Paragraphs>
  <Slides>27</Slides>
  <Notes>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Cambria Math</vt:lpstr>
      <vt:lpstr>Georgia</vt:lpstr>
      <vt:lpstr>Lucida Grande</vt:lpstr>
      <vt:lpstr>Wingdings</vt:lpstr>
      <vt:lpstr>Custom Design</vt:lpstr>
      <vt:lpstr>2_Custom Design</vt:lpstr>
      <vt:lpstr>Discussion today: Grating couplers</vt:lpstr>
      <vt:lpstr>Coupling into and out of waveguides</vt:lpstr>
      <vt:lpstr>End-fire coupling</vt:lpstr>
      <vt:lpstr>Nanotaper coupler</vt:lpstr>
      <vt:lpstr>Top coupling</vt:lpstr>
      <vt:lpstr>Grating coupler</vt:lpstr>
      <vt:lpstr>Grating coupler</vt:lpstr>
      <vt:lpstr>Grating coupler</vt:lpstr>
      <vt:lpstr>PowerPoint Presentation</vt:lpstr>
      <vt:lpstr>PowerPoint Presentation</vt:lpstr>
      <vt:lpstr>Coupling into waveguide</vt:lpstr>
      <vt:lpstr>Waveguide coupling</vt:lpstr>
      <vt:lpstr>Waveguide coupling</vt:lpstr>
      <vt:lpstr>Waveguide coupling</vt:lpstr>
      <vt:lpstr>Waveguide coupling</vt:lpstr>
      <vt:lpstr>Waveguide coupling</vt:lpstr>
      <vt:lpstr>Waveguide coupling</vt:lpstr>
      <vt:lpstr>Prism couplers</vt:lpstr>
      <vt:lpstr>Grating coupler</vt:lpstr>
      <vt:lpstr>Grating coupler</vt:lpstr>
      <vt:lpstr>Grating coupler</vt:lpstr>
      <vt:lpstr>Grating coupler</vt:lpstr>
      <vt:lpstr>Grating examples</vt:lpstr>
      <vt:lpstr>PowerPoint Presentation</vt:lpstr>
      <vt:lpstr>PowerPoint Presentation</vt:lpstr>
      <vt:lpstr>Design example</vt:lpstr>
      <vt:lpstr>Comments</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Frasier</dc:creator>
  <cp:lastModifiedBy>Kevin Han</cp:lastModifiedBy>
  <cp:revision>951</cp:revision>
  <cp:lastPrinted>2016-02-08T21:44:09Z</cp:lastPrinted>
  <dcterms:created xsi:type="dcterms:W3CDTF">2013-01-15T19:08:57Z</dcterms:created>
  <dcterms:modified xsi:type="dcterms:W3CDTF">2017-02-23T20:29:21Z</dcterms:modified>
</cp:coreProperties>
</file>